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278" r:id="rId3"/>
    <p:sldId id="280" r:id="rId4"/>
    <p:sldId id="281" r:id="rId5"/>
    <p:sldId id="265" r:id="rId6"/>
    <p:sldId id="279" r:id="rId7"/>
    <p:sldId id="258" r:id="rId8"/>
    <p:sldId id="262" r:id="rId9"/>
    <p:sldId id="284" r:id="rId10"/>
    <p:sldId id="283" r:id="rId11"/>
    <p:sldId id="259" r:id="rId12"/>
    <p:sldId id="264" r:id="rId13"/>
    <p:sldId id="268" r:id="rId14"/>
    <p:sldId id="263" r:id="rId15"/>
    <p:sldId id="260" r:id="rId16"/>
    <p:sldId id="285" r:id="rId17"/>
    <p:sldId id="271" r:id="rId18"/>
    <p:sldId id="275" r:id="rId19"/>
    <p:sldId id="269" r:id="rId20"/>
    <p:sldId id="266" r:id="rId21"/>
    <p:sldId id="267" r:id="rId22"/>
    <p:sldId id="276" r:id="rId23"/>
    <p:sldId id="282" r:id="rId24"/>
    <p:sldId id="261" r:id="rId25"/>
    <p:sldId id="286" r:id="rId26"/>
    <p:sldId id="287" r:id="rId27"/>
    <p:sldId id="272"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e"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4617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1" autoAdjust="0"/>
    <p:restoredTop sz="95030" autoAdjust="0"/>
  </p:normalViewPr>
  <p:slideViewPr>
    <p:cSldViewPr>
      <p:cViewPr>
        <p:scale>
          <a:sx n="50" d="100"/>
          <a:sy n="50" d="100"/>
        </p:scale>
        <p:origin x="-1037" y="-91"/>
      </p:cViewPr>
      <p:guideLst>
        <p:guide orient="horz" pos="2160"/>
        <p:guide pos="2880"/>
      </p:guideLst>
    </p:cSldViewPr>
  </p:slideViewPr>
  <p:notesTextViewPr>
    <p:cViewPr>
      <p:scale>
        <a:sx n="100" d="100"/>
        <a:sy n="100" d="100"/>
      </p:scale>
      <p:origin x="0" y="0"/>
    </p:cViewPr>
  </p:notesTextViewPr>
  <p:sorterViewPr>
    <p:cViewPr>
      <p:scale>
        <a:sx n="135" d="100"/>
        <a:sy n="135" d="100"/>
      </p:scale>
      <p:origin x="0" y="0"/>
    </p:cViewPr>
  </p:sorterViewPr>
  <p:notesViewPr>
    <p:cSldViewPr>
      <p:cViewPr varScale="1">
        <p:scale>
          <a:sx n="59" d="100"/>
          <a:sy n="59" d="100"/>
        </p:scale>
        <p:origin x="-2544" y="-6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dirty="0" smtClean="0"/>
              <a:t>DRAFT 2</a:t>
            </a:r>
          </a:p>
          <a:p>
            <a:r>
              <a:rPr lang="en-US" dirty="0" smtClean="0"/>
              <a:t>2/11/20</a:t>
            </a:r>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71F05F8-F1D1-499A-A89C-6583ECCD9C3D}" type="slidenum">
              <a:rPr lang="en-US" smtClean="0"/>
              <a:pPr/>
              <a:t>‹#›</a:t>
            </a:fld>
            <a:endParaRPr lang="en-US"/>
          </a:p>
        </p:txBody>
      </p:sp>
    </p:spTree>
    <p:extLst>
      <p:ext uri="{BB962C8B-B14F-4D97-AF65-F5344CB8AC3E}">
        <p14:creationId xmlns="" xmlns:p14="http://schemas.microsoft.com/office/powerpoint/2010/main" val="2667848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1F1410E-96DA-41E6-A843-B2437A1DDAAE}" type="datetimeFigureOut">
              <a:rPr lang="en-US" smtClean="0"/>
              <a:pPr/>
              <a:t>2/2/2022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FD63FC3-6FB9-474B-96CC-B40117059B04}" type="slidenum">
              <a:rPr lang="en-US" smtClean="0"/>
              <a:pPr/>
              <a:t>‹#›</a:t>
            </a:fld>
            <a:endParaRPr lang="en-US"/>
          </a:p>
        </p:txBody>
      </p:sp>
    </p:spTree>
    <p:extLst>
      <p:ext uri="{BB962C8B-B14F-4D97-AF65-F5344CB8AC3E}">
        <p14:creationId xmlns="" xmlns:p14="http://schemas.microsoft.com/office/powerpoint/2010/main" val="348196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63FC3-6FB9-474B-96CC-B40117059B04}" type="slidenum">
              <a:rPr lang="en-US" smtClean="0"/>
              <a:pPr/>
              <a:t>1</a:t>
            </a:fld>
            <a:endParaRPr lang="en-US"/>
          </a:p>
        </p:txBody>
      </p:sp>
    </p:spTree>
    <p:extLst>
      <p:ext uri="{BB962C8B-B14F-4D97-AF65-F5344CB8AC3E}">
        <p14:creationId xmlns="" xmlns:p14="http://schemas.microsoft.com/office/powerpoint/2010/main" val="49966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One of the top reasons people are inspired to tackle plastic pollution is because of the impacts to wildlife. </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Top left is a photo from Chris Jordan that he took on uninhabited Midway Atoll in the middle of the Pacific, halfway between California and Japan.  Laysan albatross are dying from plastic pollution at an alarming rate.</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Top right is a photo from Missouri and a great example of why we need to cut up six-pack rings, or better yet avoid them all together.  (Fridge packs)</a:t>
            </a:r>
          </a:p>
        </p:txBody>
      </p:sp>
      <p:sp>
        <p:nvSpPr>
          <p:cNvPr id="29699" name="Slide Number Placeholder 3"/>
          <p:cNvSpPr>
            <a:spLocks noGrp="1"/>
          </p:cNvSpPr>
          <p:nvPr>
            <p:ph type="sldNum" sz="quarter" idx="5"/>
          </p:nvPr>
        </p:nvSpPr>
        <p:spPr>
          <a:noFill/>
        </p:spPr>
        <p:txBody>
          <a:bodyPr/>
          <a:lstStyle/>
          <a:p>
            <a:fld id="{5F3354CD-6E03-4F7A-9707-3E852327B7DE}"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F93D0532-2D4E-4527-A25E-F80136CE03B5}" type="slidenum">
              <a:rPr lang="en-US"/>
              <a:pPr/>
              <a:t>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buFontTx/>
              <a:buChar char="•"/>
            </a:pPr>
            <a:r>
              <a:rPr lang="en-US" smtClean="0">
                <a:latin typeface="Arial" pitchFamily="34" charset="0"/>
                <a:ea typeface="ＭＳ Ｐゴシック" pitchFamily="34" charset="-128"/>
              </a:rPr>
              <a:t>Albatross are sea birds with a HUGE wingspan. They get their dinner by skimming for fish at sea.  </a:t>
            </a:r>
          </a:p>
          <a:p>
            <a:pPr eaLnBrk="1" hangingPunct="1">
              <a:buFontTx/>
              <a:buChar char="•"/>
            </a:pPr>
            <a:r>
              <a:rPr lang="en-US" smtClean="0">
                <a:latin typeface="Arial" pitchFamily="34" charset="0"/>
                <a:ea typeface="ＭＳ Ｐゴシック" pitchFamily="34" charset="-128"/>
              </a:rPr>
              <a:t>Like many sea birds, this albatross couldn</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t tell the difference between our plastic trash, and it</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s food.</a:t>
            </a:r>
          </a:p>
          <a:p>
            <a:pPr eaLnBrk="1" hangingPunct="1">
              <a:buFontTx/>
              <a:buChar char="•"/>
            </a:pPr>
            <a:r>
              <a:rPr lang="en-US" smtClean="0">
                <a:latin typeface="Arial" pitchFamily="34" charset="0"/>
                <a:ea typeface="ＭＳ Ｐゴシック" pitchFamily="34" charset="-128"/>
              </a:rPr>
              <a:t>Here, you can see the result…</a:t>
            </a:r>
          </a:p>
          <a:p>
            <a:pPr eaLnBrk="1" hangingPunct="1">
              <a:buFontTx/>
              <a:buChar char="•"/>
            </a:pPr>
            <a:r>
              <a:rPr lang="en-US" smtClean="0">
                <a:latin typeface="Arial" pitchFamily="34" charset="0"/>
                <a:ea typeface="ＭＳ Ｐゴシック" pitchFamily="34" charset="-128"/>
              </a:rPr>
              <a:t>This particular albatross was found dead with more than half a pound of plastic in it</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s stomach.</a:t>
            </a:r>
          </a:p>
          <a:p>
            <a:pPr eaLnBrk="1" hangingPunct="1">
              <a:buFontTx/>
              <a:buChar char="•"/>
            </a:pPr>
            <a:r>
              <a:rPr lang="en-US" smtClean="0">
                <a:latin typeface="Arial" pitchFamily="34" charset="0"/>
                <a:ea typeface="ＭＳ Ｐゴシック" pitchFamily="34" charset="-128"/>
              </a:rPr>
              <a:t>Ultimately, the birds may end up dying from starvation and malnutrition because their bodies become </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full</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 on plastics that they can</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t process.</a:t>
            </a:r>
          </a:p>
          <a:p>
            <a:pPr eaLnBrk="1" hangingPunct="1">
              <a:buFontTx/>
              <a:buChar char="•"/>
            </a:pPr>
            <a:r>
              <a:rPr lang="en-US" smtClean="0">
                <a:latin typeface="Arial" pitchFamily="34" charset="0"/>
                <a:ea typeface="ＭＳ Ｐゴシック" pitchFamily="34" charset="-128"/>
              </a:rPr>
              <a:t>An estimated 5 tons of plastic per year brought to Midway Atoll by lays an albatross to feed their chicks.</a:t>
            </a:r>
            <a:endParaRPr lang="en-US" altLang="ja-JP"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63FC3-6FB9-474B-96CC-B40117059B04}" type="slidenum">
              <a:rPr lang="en-US" smtClean="0"/>
              <a:pPr/>
              <a:t>7</a:t>
            </a:fld>
            <a:endParaRPr lang="en-US"/>
          </a:p>
        </p:txBody>
      </p:sp>
    </p:spTree>
    <p:extLst>
      <p:ext uri="{BB962C8B-B14F-4D97-AF65-F5344CB8AC3E}">
        <p14:creationId xmlns="" xmlns:p14="http://schemas.microsoft.com/office/powerpoint/2010/main" val="13580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a:buFontTx/>
              <a:buChar char="•"/>
            </a:pPr>
            <a:r>
              <a:rPr lang="en-US" smtClean="0">
                <a:latin typeface="Arial" pitchFamily="34" charset="0"/>
                <a:ea typeface="ＭＳ Ｐゴシック" pitchFamily="34" charset="-128"/>
              </a:rPr>
              <a:t>Biodegradeable plastics are one example of redesigning common product using materials made with renewable resources.</a:t>
            </a:r>
          </a:p>
          <a:p>
            <a:pPr>
              <a:buFontTx/>
              <a:buChar char="•"/>
            </a:pPr>
            <a:r>
              <a:rPr lang="en-US" smtClean="0">
                <a:latin typeface="Arial" pitchFamily="34" charset="0"/>
                <a:ea typeface="ＭＳ Ｐゴシック" pitchFamily="34" charset="-128"/>
              </a:rPr>
              <a:t>While bioplastics are a step in the right direction, they are not the answer. </a:t>
            </a:r>
            <a:br>
              <a:rPr lang="en-US" smtClean="0">
                <a:latin typeface="Arial" pitchFamily="34" charset="0"/>
                <a:ea typeface="ＭＳ Ｐゴシック" pitchFamily="34" charset="-128"/>
              </a:rPr>
            </a:br>
            <a:endParaRPr lang="en-US" smtClean="0">
              <a:latin typeface="Arial" pitchFamily="34" charset="0"/>
              <a:ea typeface="ＭＳ Ｐゴシック" pitchFamily="34" charset="-128"/>
            </a:endParaRPr>
          </a:p>
          <a:p>
            <a:pPr>
              <a:buFontTx/>
              <a:buChar char="•"/>
            </a:pPr>
            <a:r>
              <a:rPr lang="en-US" smtClean="0">
                <a:latin typeface="Arial" pitchFamily="34" charset="0"/>
                <a:ea typeface="ＭＳ Ｐゴシック" pitchFamily="34" charset="-128"/>
              </a:rPr>
              <a:t>Unless that bioplastic makes its way to an industrial composter – that reaches at least 140 degrees Fahrenheit – the chances are that it</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s not breaking down</a:t>
            </a:r>
          </a:p>
          <a:p>
            <a:pPr>
              <a:buFontTx/>
              <a:buChar char="•"/>
            </a:pPr>
            <a:endParaRPr lang="en-US" smtClean="0">
              <a:latin typeface="Arial" pitchFamily="34" charset="0"/>
              <a:ea typeface="ＭＳ Ｐゴシック" pitchFamily="34" charset="-128"/>
            </a:endParaRPr>
          </a:p>
          <a:p>
            <a:pPr>
              <a:buFontTx/>
              <a:buChar char="•"/>
            </a:pPr>
            <a:r>
              <a:rPr lang="en-US" smtClean="0">
                <a:latin typeface="Arial" pitchFamily="34" charset="0"/>
                <a:ea typeface="ＭＳ Ｐゴシック" pitchFamily="34" charset="-128"/>
              </a:rPr>
              <a:t>And bioplastics do NOT break down in the ocean or when littered on land!  I generally think of them as regular plastics at the end of the day.</a:t>
            </a:r>
          </a:p>
        </p:txBody>
      </p:sp>
      <p:sp>
        <p:nvSpPr>
          <p:cNvPr id="15363" name="Slide Number Placeholder 3"/>
          <p:cNvSpPr>
            <a:spLocks noGrp="1"/>
          </p:cNvSpPr>
          <p:nvPr>
            <p:ph type="sldNum" sz="quarter" idx="5"/>
          </p:nvPr>
        </p:nvSpPr>
        <p:spPr>
          <a:noFill/>
        </p:spPr>
        <p:txBody>
          <a:bodyPr/>
          <a:lstStyle/>
          <a:p>
            <a:fld id="{BAF04036-E45F-4C89-A8A7-0AE19A9D0B56}" type="slidenum">
              <a:rPr lang="en-US"/>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2FEC8BD-2F92-4C8C-B233-83EBEC27545D}" type="datetimeFigureOut">
              <a:rPr lang="en-US" smtClean="0"/>
              <a:pPr/>
              <a:t>2/2/2022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FA10A7A-276E-445A-83BD-EA2AB57353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FEC8BD-2F92-4C8C-B233-83EBEC27545D}"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10A7A-276E-445A-83BD-EA2AB57353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FEC8BD-2F92-4C8C-B233-83EBEC27545D}"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10A7A-276E-445A-83BD-EA2AB57353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FEC8BD-2F92-4C8C-B233-83EBEC27545D}"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10A7A-276E-445A-83BD-EA2AB57353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2FEC8BD-2F92-4C8C-B233-83EBEC27545D}"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10A7A-276E-445A-83BD-EA2AB57353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FEC8BD-2F92-4C8C-B233-83EBEC27545D}" type="datetimeFigureOut">
              <a:rPr lang="en-US" smtClean="0"/>
              <a:pPr/>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10A7A-276E-445A-83BD-EA2AB57353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2FEC8BD-2F92-4C8C-B233-83EBEC27545D}" type="datetimeFigureOut">
              <a:rPr lang="en-US" smtClean="0"/>
              <a:pPr/>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10A7A-276E-445A-83BD-EA2AB57353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FEC8BD-2F92-4C8C-B233-83EBEC27545D}" type="datetimeFigureOut">
              <a:rPr lang="en-US" smtClean="0"/>
              <a:pPr/>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10A7A-276E-445A-83BD-EA2AB57353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EC8BD-2F92-4C8C-B233-83EBEC27545D}" type="datetimeFigureOut">
              <a:rPr lang="en-US" smtClean="0"/>
              <a:pPr/>
              <a:t>2/2/2022</a:t>
            </a:fld>
            <a:endParaRPr lang="en-US"/>
          </a:p>
        </p:txBody>
      </p:sp>
      <p:sp>
        <p:nvSpPr>
          <p:cNvPr id="3" name="Footer Placeholder 2"/>
          <p:cNvSpPr>
            <a:spLocks noGrp="1"/>
          </p:cNvSpPr>
          <p:nvPr>
            <p:ph type="ftr" sz="quarter" idx="11"/>
          </p:nvPr>
        </p:nvSpPr>
        <p:spPr/>
        <p:txBody>
          <a:bodyPr/>
          <a:lstStyle>
            <a:lvl1pPr>
              <a:defRPr b="1"/>
            </a:lvl1pPr>
          </a:lstStyle>
          <a:p>
            <a:r>
              <a:rPr lang="en-US" dirty="0" smtClean="0"/>
              <a:t>DRAFT – DO NOT QUOTE OR CITE</a:t>
            </a:r>
            <a:endParaRPr lang="en-US" dirty="0"/>
          </a:p>
        </p:txBody>
      </p:sp>
      <p:sp>
        <p:nvSpPr>
          <p:cNvPr id="4" name="Slide Number Placeholder 3"/>
          <p:cNvSpPr>
            <a:spLocks noGrp="1"/>
          </p:cNvSpPr>
          <p:nvPr>
            <p:ph type="sldNum" sz="quarter" idx="12"/>
          </p:nvPr>
        </p:nvSpPr>
        <p:spPr/>
        <p:txBody>
          <a:bodyPr/>
          <a:lstStyle/>
          <a:p>
            <a:fld id="{FFA10A7A-276E-445A-83BD-EA2AB57353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FEC8BD-2F92-4C8C-B233-83EBEC27545D}" type="datetimeFigureOut">
              <a:rPr lang="en-US" smtClean="0"/>
              <a:pPr/>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10A7A-276E-445A-83BD-EA2AB57353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FEC8BD-2F92-4C8C-B233-83EBEC27545D}" type="datetimeFigureOut">
              <a:rPr lang="en-US" smtClean="0"/>
              <a:pPr/>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FA10A7A-276E-445A-83BD-EA2AB573532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FEC8BD-2F92-4C8C-B233-83EBEC27545D}" type="datetimeFigureOut">
              <a:rPr lang="en-US" smtClean="0"/>
              <a:pPr/>
              <a:t>2/2/2022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A10A7A-276E-445A-83BD-EA2AB573532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prep.org/attachments/Publications/FactSheet/plasticbags.pdf" TargetMode="External"/><Relationship Id="rId7" Type="http://schemas.openxmlformats.org/officeDocument/2006/relationships/hyperlink" Target="http://www.environmentmassachusetts.org/sites/environment/files/reports/Bag%20Ban%20Fact%20Sheet%20_0.pdf" TargetMode="External"/><Relationship Id="rId2" Type="http://schemas.openxmlformats.org/officeDocument/2006/relationships/hyperlink" Target="http://www.wmnorthwest.com/guidelines/plasticvspaper.htm" TargetMode="External"/><Relationship Id="rId1" Type="http://schemas.openxmlformats.org/officeDocument/2006/relationships/slideLayout" Target="../slideLayouts/slideLayout2.xml"/><Relationship Id="rId6" Type="http://schemas.openxmlformats.org/officeDocument/2006/relationships/hyperlink" Target="http://ecowatch.com/2013/08/06/the-danger-of-plastic-bags-to-marine-life" TargetMode="External"/><Relationship Id="rId5" Type="http://schemas.openxmlformats.org/officeDocument/2006/relationships/hyperlink" Target="http://www.worldwatch.org/node/5565" TargetMode="External"/><Relationship Id="rId4" Type="http://schemas.openxmlformats.org/officeDocument/2006/relationships/hyperlink" Target="http://www.nrdc.org/media/2008/08010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csl.org/research/environment-and-natural-resources/plastic-bag-legislation.aspx" TargetMode="External"/><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sl.org/research/environment-and-natural-resources/plastic-bag-legislation.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entredaily.com/news/local/article232101147.html" TargetMode="External"/><Relationship Id="rId2" Type="http://schemas.openxmlformats.org/officeDocument/2006/relationships/hyperlink" Target="http://www.pennlive.com/news/2017/06/gov_tom_wolf_to_ban_state_ban.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publicfiles.surfrider.org/Plastics/Plastic_Bag_Law_Activist_Toolkit_2019.pdf"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publicfiles.surfrider.org/Plastics/Plastic_Bag_Law_Activist_Toolkit_2019.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review.chicagobooth.edu/economics/2019/article/why-banning-plastic-bags-doesn-t-work-intended"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ecode360.com/NA0447/laws/LF1057727.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arinedebris.noaa.gov/reports-and-technical-memo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hyperlink" Target="https://west-chester.com/DocumentCenter/View/10486/Chapter-81-Plastic-Bag-and-Plastic-Straw-Regulations--July-17-2019?bidI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phillyvoice.com/philadelphia-plastic-bag-ban-single-use-no-fee-2020-city-council-squill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vox.com/the-highlight/2019/8/20/20806651/plastic-bag-ban-straw-ban-tax" TargetMode="External"/><Relationship Id="rId7" Type="http://schemas.openxmlformats.org/officeDocument/2006/relationships/hyperlink" Target="https://www.ecode360.com/NA0447/laws/LF1057727.pdf" TargetMode="External"/><Relationship Id="rId2" Type="http://schemas.openxmlformats.org/officeDocument/2006/relationships/hyperlink" Target="http://publicfiles.surfrider.org/Plastics/Plastic_Bag_Law_Activist_Toolkit_2019.pdf" TargetMode="External"/><Relationship Id="rId1" Type="http://schemas.openxmlformats.org/officeDocument/2006/relationships/slideLayout" Target="../slideLayouts/slideLayout2.xml"/><Relationship Id="rId6" Type="http://schemas.openxmlformats.org/officeDocument/2006/relationships/hyperlink" Target="https://d2ouvy59p0dg6k.cloudfront.net/downloads/plastic_ingestion_web_spreads_1.pdf" TargetMode="External"/><Relationship Id="rId5" Type="http://schemas.openxmlformats.org/officeDocument/2006/relationships/hyperlink" Target="https://www.biologicaldiversity.org/programs/population_and_sustainability/sustainability/plastic_bag_facts.html" TargetMode="External"/><Relationship Id="rId4" Type="http://schemas.openxmlformats.org/officeDocument/2006/relationships/hyperlink" Target="https://greenliving.lovetoknow.com/Are_Plastic_Shopping_Bags_a_Problem_in_Our_Environ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andiego.surfrider.org/wp-content/uploads/2013/04/RAP.pp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2ouvy59p0dg6k.cloudfront.net/downloads/plastic_ingestion_web_spreads_1.pdf"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andiego.surfrider.org/wp-content/uploads/2013/04/RAP.ppt"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dcoastkeeper.org/blog/uncategorized/4547/attachment/travis-as-plastic-bag-monster_ccd-2011"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512" y="76200"/>
            <a:ext cx="8839200" cy="1447800"/>
          </a:xfrm>
        </p:spPr>
        <p:txBody>
          <a:bodyPr>
            <a:normAutofit/>
          </a:bodyPr>
          <a:lstStyle/>
          <a:p>
            <a:pPr algn="ctr"/>
            <a:r>
              <a:rPr lang="en-US" sz="4800" dirty="0" smtClean="0">
                <a:solidFill>
                  <a:schemeClr val="tx1"/>
                </a:solidFill>
              </a:rPr>
              <a:t>HAVERFORD TOWNSHIP</a:t>
            </a:r>
            <a:br>
              <a:rPr lang="en-US" sz="4800" dirty="0" smtClean="0">
                <a:solidFill>
                  <a:schemeClr val="tx1"/>
                </a:solidFill>
              </a:rPr>
            </a:br>
            <a:r>
              <a:rPr lang="en-US" sz="3600" dirty="0" smtClean="0">
                <a:solidFill>
                  <a:schemeClr val="tx1">
                    <a:lumMod val="95000"/>
                  </a:schemeClr>
                </a:solidFill>
              </a:rPr>
              <a:t>ENVIRONMENTAL ADVISORY COMMITTEE</a:t>
            </a:r>
            <a:endParaRPr lang="en-US" sz="2800" dirty="0">
              <a:solidFill>
                <a:schemeClr val="tx1">
                  <a:lumMod val="95000"/>
                </a:schemeClr>
              </a:solidFill>
            </a:endParaRPr>
          </a:p>
        </p:txBody>
      </p:sp>
      <p:sp>
        <p:nvSpPr>
          <p:cNvPr id="3" name="Subtitle 2"/>
          <p:cNvSpPr>
            <a:spLocks noGrp="1"/>
          </p:cNvSpPr>
          <p:nvPr>
            <p:ph type="subTitle" idx="1"/>
          </p:nvPr>
        </p:nvSpPr>
        <p:spPr>
          <a:xfrm>
            <a:off x="228600" y="4402647"/>
            <a:ext cx="8610600" cy="1591733"/>
          </a:xfrm>
        </p:spPr>
        <p:txBody>
          <a:bodyPr>
            <a:noAutofit/>
          </a:bodyPr>
          <a:lstStyle/>
          <a:p>
            <a:pPr algn="ctr">
              <a:spcBef>
                <a:spcPts val="0"/>
              </a:spcBef>
            </a:pPr>
            <a:r>
              <a:rPr lang="en-US" sz="4800" b="1" dirty="0" smtClean="0">
                <a:solidFill>
                  <a:schemeClr val="tx1">
                    <a:lumMod val="95000"/>
                  </a:schemeClr>
                </a:solidFill>
                <a:effectLst>
                  <a:outerShdw blurRad="38100" dist="38100" dir="2700000" algn="tl">
                    <a:srgbClr val="000000">
                      <a:alpha val="43137"/>
                    </a:srgbClr>
                  </a:outerShdw>
                </a:effectLst>
                <a:latin typeface="+mj-lt"/>
              </a:rPr>
              <a:t>Plastic Pollution Reduction </a:t>
            </a:r>
            <a:r>
              <a:rPr lang="en-US" sz="4500" b="1" dirty="0" smtClean="0">
                <a:solidFill>
                  <a:schemeClr val="tx1">
                    <a:lumMod val="95000"/>
                  </a:schemeClr>
                </a:solidFill>
                <a:effectLst>
                  <a:outerShdw blurRad="38100" dist="38100" dir="2700000" algn="tl">
                    <a:srgbClr val="000000">
                      <a:alpha val="43137"/>
                    </a:srgbClr>
                  </a:outerShdw>
                </a:effectLst>
                <a:latin typeface="+mj-lt"/>
              </a:rPr>
              <a:t>Municipal </a:t>
            </a:r>
            <a:r>
              <a:rPr lang="en-US" sz="4500" b="1" dirty="0" smtClean="0">
                <a:solidFill>
                  <a:schemeClr val="tx1">
                    <a:lumMod val="95000"/>
                  </a:schemeClr>
                </a:solidFill>
                <a:effectLst>
                  <a:outerShdw blurRad="38100" dist="38100" dir="2700000" algn="tl">
                    <a:srgbClr val="000000">
                      <a:alpha val="43137"/>
                    </a:srgbClr>
                  </a:outerShdw>
                </a:effectLst>
                <a:latin typeface="+mj-lt"/>
              </a:rPr>
              <a:t>Options / Proposed Rule</a:t>
            </a:r>
            <a:endParaRPr lang="en-US" sz="4500" b="1" dirty="0" smtClean="0">
              <a:solidFill>
                <a:schemeClr val="tx1">
                  <a:lumMod val="95000"/>
                </a:schemeClr>
              </a:solidFill>
              <a:effectLst>
                <a:outerShdw blurRad="38100" dist="38100" dir="2700000" algn="tl">
                  <a:srgbClr val="000000">
                    <a:alpha val="43137"/>
                  </a:srgbClr>
                </a:outerShdw>
              </a:effectLst>
              <a:latin typeface="+mj-lt"/>
            </a:endParaRPr>
          </a:p>
          <a:p>
            <a:pPr algn="ctr">
              <a:spcBef>
                <a:spcPts val="0"/>
              </a:spcBef>
            </a:pPr>
            <a:r>
              <a:rPr lang="en-US" sz="3600" b="1" dirty="0" smtClean="0">
                <a:solidFill>
                  <a:schemeClr val="tx1">
                    <a:lumMod val="95000"/>
                  </a:schemeClr>
                </a:solidFill>
                <a:effectLst>
                  <a:outerShdw blurRad="38100" dist="38100" dir="2700000" algn="tl">
                    <a:srgbClr val="000000">
                      <a:alpha val="43137"/>
                    </a:srgbClr>
                  </a:outerShdw>
                </a:effectLst>
                <a:latin typeface="+mj-lt"/>
              </a:rPr>
              <a:t>February 7, 2022</a:t>
            </a:r>
          </a:p>
          <a:p>
            <a:pPr algn="ctr">
              <a:spcBef>
                <a:spcPts val="0"/>
              </a:spcBef>
            </a:pPr>
            <a:endParaRPr lang="en-US" sz="4800" b="1" dirty="0">
              <a:solidFill>
                <a:schemeClr val="tx1">
                  <a:lumMod val="95000"/>
                </a:schemeClr>
              </a:solidFill>
              <a:effectLst>
                <a:outerShdw blurRad="38100" dist="38100" dir="2700000" algn="tl">
                  <a:srgbClr val="000000">
                    <a:alpha val="43137"/>
                  </a:srgbClr>
                </a:outerShdw>
              </a:effectLst>
              <a:latin typeface="+mj-lt"/>
            </a:endParaRPr>
          </a:p>
        </p:txBody>
      </p:sp>
      <p:pic>
        <p:nvPicPr>
          <p:cNvPr id="4" name="Picture 3" descr="EAC Logo.jpg"/>
          <p:cNvPicPr>
            <a:picLocks noChangeAspect="1"/>
          </p:cNvPicPr>
          <p:nvPr/>
        </p:nvPicPr>
        <p:blipFill>
          <a:blip r:embed="rId3" cstate="print"/>
          <a:stretch>
            <a:fillRect/>
          </a:stretch>
        </p:blipFill>
        <p:spPr>
          <a:xfrm>
            <a:off x="1219200" y="1640397"/>
            <a:ext cx="2788356" cy="2675467"/>
          </a:xfrm>
          <a:prstGeom prst="rect">
            <a:avLst/>
          </a:prstGeom>
        </p:spPr>
      </p:pic>
      <p:pic>
        <p:nvPicPr>
          <p:cNvPr id="5" name="Picture 4" descr="HTownship Logo.png"/>
          <p:cNvPicPr>
            <a:picLocks noChangeAspect="1"/>
          </p:cNvPicPr>
          <p:nvPr/>
        </p:nvPicPr>
        <p:blipFill>
          <a:blip r:embed="rId4" cstate="print"/>
          <a:stretch>
            <a:fillRect/>
          </a:stretch>
        </p:blipFill>
        <p:spPr>
          <a:xfrm>
            <a:off x="5638800" y="1642533"/>
            <a:ext cx="2607714" cy="26415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A Few Plastic Facts </a:t>
            </a:r>
            <a:endParaRPr lang="en-US" dirty="0"/>
          </a:p>
        </p:txBody>
      </p:sp>
      <p:sp>
        <p:nvSpPr>
          <p:cNvPr id="3" name="Content Placeholder 2"/>
          <p:cNvSpPr>
            <a:spLocks noGrp="1"/>
          </p:cNvSpPr>
          <p:nvPr>
            <p:ph idx="1"/>
          </p:nvPr>
        </p:nvSpPr>
        <p:spPr>
          <a:xfrm>
            <a:off x="533400" y="1676400"/>
            <a:ext cx="8229600" cy="4648200"/>
          </a:xfrm>
        </p:spPr>
        <p:txBody>
          <a:bodyPr>
            <a:normAutofit lnSpcReduction="10000"/>
          </a:bodyPr>
          <a:lstStyle/>
          <a:p>
            <a:r>
              <a:rPr lang="en-US" dirty="0" smtClean="0">
                <a:latin typeface="Arial Narrow" pitchFamily="34" charset="0"/>
              </a:rPr>
              <a:t>Majority of encounters of marine debris reported involving impact to 663 marine wildlife species with plastic debris</a:t>
            </a:r>
          </a:p>
          <a:p>
            <a:r>
              <a:rPr lang="en-US" dirty="0" smtClean="0">
                <a:latin typeface="Arial Narrow" pitchFamily="34" charset="0"/>
              </a:rPr>
              <a:t>Plastic bags (resembling jellyfish) are the most common synthetic in sea turtles’ stomachs, and 34% of dead leatherbacks ingested plastic</a:t>
            </a:r>
          </a:p>
          <a:p>
            <a:r>
              <a:rPr lang="en-US" dirty="0" smtClean="0">
                <a:latin typeface="Arial Narrow" pitchFamily="34" charset="0"/>
              </a:rPr>
              <a:t>80% of seabird species have </a:t>
            </a:r>
            <a:br>
              <a:rPr lang="en-US" dirty="0" smtClean="0">
                <a:latin typeface="Arial Narrow" pitchFamily="34" charset="0"/>
              </a:rPr>
            </a:br>
            <a:r>
              <a:rPr lang="en-US" dirty="0" smtClean="0">
                <a:latin typeface="Arial Narrow" pitchFamily="34" charset="0"/>
              </a:rPr>
              <a:t>plastic in their stomachs</a:t>
            </a:r>
          </a:p>
          <a:p>
            <a:r>
              <a:rPr lang="en-US" dirty="0" smtClean="0">
                <a:latin typeface="Arial Narrow" pitchFamily="34" charset="0"/>
              </a:rPr>
              <a:t>A study found $520,000,000 – </a:t>
            </a:r>
            <a:br>
              <a:rPr lang="en-US" dirty="0" smtClean="0">
                <a:latin typeface="Arial Narrow" pitchFamily="34" charset="0"/>
              </a:rPr>
            </a:br>
            <a:r>
              <a:rPr lang="en-US" dirty="0" smtClean="0">
                <a:latin typeface="Arial Narrow" pitchFamily="34" charset="0"/>
              </a:rPr>
              <a:t>over one half billion dollars – </a:t>
            </a:r>
            <a:br>
              <a:rPr lang="en-US" dirty="0" smtClean="0">
                <a:latin typeface="Arial Narrow" pitchFamily="34" charset="0"/>
              </a:rPr>
            </a:br>
            <a:r>
              <a:rPr lang="en-US" dirty="0" smtClean="0">
                <a:latin typeface="Arial Narrow" pitchFamily="34" charset="0"/>
              </a:rPr>
              <a:t>each year spent on the west </a:t>
            </a:r>
            <a:br>
              <a:rPr lang="en-US" dirty="0" smtClean="0">
                <a:latin typeface="Arial Narrow" pitchFamily="34" charset="0"/>
              </a:rPr>
            </a:br>
            <a:r>
              <a:rPr lang="en-US" dirty="0" smtClean="0">
                <a:latin typeface="Arial Narrow" pitchFamily="34" charset="0"/>
              </a:rPr>
              <a:t>coast alone to combat litter and </a:t>
            </a:r>
            <a:br>
              <a:rPr lang="en-US" dirty="0" smtClean="0">
                <a:latin typeface="Arial Narrow" pitchFamily="34" charset="0"/>
              </a:rPr>
            </a:br>
            <a:r>
              <a:rPr lang="en-US" dirty="0" smtClean="0">
                <a:latin typeface="Arial Narrow" pitchFamily="34" charset="0"/>
              </a:rPr>
              <a:t>curtail marine debris</a:t>
            </a:r>
            <a:endParaRPr lang="en-US" dirty="0">
              <a:latin typeface="Arial Narrow" pitchFamily="34" charset="0"/>
            </a:endParaRPr>
          </a:p>
        </p:txBody>
      </p:sp>
      <p:sp>
        <p:nvSpPr>
          <p:cNvPr id="4" name="TextBox 3"/>
          <p:cNvSpPr txBox="1"/>
          <p:nvPr/>
        </p:nvSpPr>
        <p:spPr>
          <a:xfrm>
            <a:off x="1219200" y="6400800"/>
            <a:ext cx="6424964" cy="307777"/>
          </a:xfrm>
          <a:prstGeom prst="rect">
            <a:avLst/>
          </a:prstGeom>
          <a:noFill/>
        </p:spPr>
        <p:txBody>
          <a:bodyPr wrap="none" rtlCol="0">
            <a:spAutoFit/>
          </a:bodyPr>
          <a:lstStyle/>
          <a:p>
            <a:r>
              <a:rPr lang="en-US" sz="1400" dirty="0" smtClean="0"/>
              <a:t>See beachapedia.org/</a:t>
            </a:r>
            <a:r>
              <a:rPr lang="en-US" sz="1400" dirty="0" err="1" smtClean="0"/>
              <a:t>Plastic_Pollution_Facts_and_Figures</a:t>
            </a:r>
            <a:r>
              <a:rPr lang="en-US" sz="1400" dirty="0" smtClean="0"/>
              <a:t> for primary references</a:t>
            </a:r>
            <a:endParaRPr lang="en-US" sz="1400" dirty="0"/>
          </a:p>
        </p:txBody>
      </p:sp>
      <p:pic>
        <p:nvPicPr>
          <p:cNvPr id="5" name="Picture 4" descr="Screen Shot 2020-01-21 at 2.28.56 PM.png"/>
          <p:cNvPicPr>
            <a:picLocks noChangeAspect="1"/>
          </p:cNvPicPr>
          <p:nvPr/>
        </p:nvPicPr>
        <p:blipFill>
          <a:blip r:embed="rId2">
            <a:extLst>
              <a:ext uri="{28A0092B-C50C-407E-A947-70E740481C1C}">
                <a14:useLocalDpi xmlns="" xmlns:a14="http://schemas.microsoft.com/office/drawing/2010/main" val="0"/>
              </a:ext>
            </a:extLst>
          </a:blip>
          <a:srcRect l="14085" r="16901" b="6566"/>
          <a:stretch>
            <a:fillRect/>
          </a:stretch>
        </p:blipFill>
        <p:spPr>
          <a:xfrm>
            <a:off x="4876800" y="3352800"/>
            <a:ext cx="3953704" cy="30614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43712"/>
          </a:xfrm>
        </p:spPr>
        <p:txBody>
          <a:bodyPr>
            <a:noAutofit/>
          </a:bodyPr>
          <a:lstStyle/>
          <a:p>
            <a:r>
              <a:rPr lang="en-US" sz="4000" dirty="0" smtClean="0"/>
              <a:t/>
            </a:r>
            <a:br>
              <a:rPr lang="en-US" sz="4000" dirty="0" smtClean="0"/>
            </a:br>
            <a:r>
              <a:rPr lang="en-US" sz="4000" dirty="0" smtClean="0"/>
              <a:t>10 Facts About Single-use Plastic Bags</a:t>
            </a:r>
            <a:endParaRPr lang="en-US" sz="4000" dirty="0"/>
          </a:p>
        </p:txBody>
      </p:sp>
      <p:sp>
        <p:nvSpPr>
          <p:cNvPr id="3" name="Content Placeholder 2"/>
          <p:cNvSpPr>
            <a:spLocks noGrp="1"/>
          </p:cNvSpPr>
          <p:nvPr>
            <p:ph idx="1"/>
          </p:nvPr>
        </p:nvSpPr>
        <p:spPr>
          <a:xfrm>
            <a:off x="457200" y="2133600"/>
            <a:ext cx="8229600" cy="4572000"/>
          </a:xfrm>
        </p:spPr>
        <p:txBody>
          <a:bodyPr>
            <a:noAutofit/>
          </a:bodyPr>
          <a:lstStyle/>
          <a:p>
            <a:pPr marL="514350" indent="-514350">
              <a:buFont typeface="+mj-lt"/>
              <a:buAutoNum type="arabicPeriod"/>
            </a:pPr>
            <a:r>
              <a:rPr lang="en-US" sz="1600" dirty="0" smtClean="0">
                <a:latin typeface="HelveticaNeue"/>
              </a:rPr>
              <a:t>Americans use </a:t>
            </a:r>
            <a:r>
              <a:rPr lang="en-US" sz="1600" dirty="0" smtClean="0">
                <a:latin typeface="HelveticaNeue"/>
                <a:hlinkClick r:id="rId2"/>
              </a:rPr>
              <a:t>100 billion plastic bags/yr, requires 12 million barrels of oil to make.</a:t>
            </a:r>
          </a:p>
          <a:p>
            <a:pPr marL="514350" indent="-514350">
              <a:buFont typeface="+mj-lt"/>
              <a:buAutoNum type="arabicPeriod"/>
            </a:pPr>
            <a:r>
              <a:rPr lang="en-US" sz="1600" dirty="0" smtClean="0">
                <a:latin typeface="HelveticaNeue"/>
                <a:hlinkClick r:id="rId3"/>
              </a:rPr>
              <a:t>14 </a:t>
            </a:r>
            <a:r>
              <a:rPr lang="en-US" sz="1600" dirty="0">
                <a:latin typeface="HelveticaNeue"/>
                <a:hlinkClick r:id="rId3"/>
              </a:rPr>
              <a:t>plastic bags </a:t>
            </a:r>
            <a:r>
              <a:rPr lang="en-US" sz="1600" dirty="0" smtClean="0">
                <a:latin typeface="HelveticaNeue"/>
                <a:hlinkClick r:id="rId3"/>
              </a:rPr>
              <a:t>uses </a:t>
            </a:r>
            <a:r>
              <a:rPr lang="en-US" sz="1600" dirty="0">
                <a:latin typeface="HelveticaNeue"/>
                <a:hlinkClick r:id="rId3"/>
              </a:rPr>
              <a:t>the equivalent of </a:t>
            </a:r>
            <a:r>
              <a:rPr lang="en-US" sz="1600" dirty="0" smtClean="0">
                <a:latin typeface="HelveticaNeue"/>
                <a:hlinkClick r:id="rId3"/>
              </a:rPr>
              <a:t>gas </a:t>
            </a:r>
            <a:r>
              <a:rPr lang="en-US" sz="1600" dirty="0">
                <a:latin typeface="HelveticaNeue"/>
                <a:hlinkClick r:id="rId3"/>
              </a:rPr>
              <a:t>required to drive one mile.</a:t>
            </a:r>
          </a:p>
          <a:p>
            <a:pPr marL="514350" indent="-514350">
              <a:buFont typeface="+mj-lt"/>
              <a:buAutoNum type="arabicPeriod"/>
            </a:pPr>
            <a:r>
              <a:rPr lang="en-US" sz="1600" dirty="0" smtClean="0">
                <a:latin typeface="HelveticaNeue"/>
              </a:rPr>
              <a:t>Average </a:t>
            </a:r>
            <a:r>
              <a:rPr lang="en-US" sz="1600" dirty="0">
                <a:latin typeface="HelveticaNeue"/>
              </a:rPr>
              <a:t>American family takes home </a:t>
            </a:r>
            <a:r>
              <a:rPr lang="en-US" sz="1600" dirty="0" smtClean="0">
                <a:latin typeface="HelveticaNeue"/>
              </a:rPr>
              <a:t>~</a:t>
            </a:r>
            <a:r>
              <a:rPr lang="en-US" sz="1600" dirty="0" smtClean="0">
                <a:latin typeface="HelveticaNeue"/>
                <a:hlinkClick r:id="rId4"/>
              </a:rPr>
              <a:t>1,500 </a:t>
            </a:r>
            <a:r>
              <a:rPr lang="en-US" sz="1600" dirty="0">
                <a:latin typeface="HelveticaNeue"/>
                <a:hlinkClick r:id="rId4"/>
              </a:rPr>
              <a:t>plastic shopping bags a year.</a:t>
            </a:r>
          </a:p>
          <a:p>
            <a:pPr marL="514350" indent="-514350">
              <a:buFont typeface="+mj-lt"/>
              <a:buAutoNum type="arabicPeriod"/>
            </a:pPr>
            <a:r>
              <a:rPr lang="en-US" sz="1600" dirty="0" smtClean="0">
                <a:latin typeface="HelveticaNeue"/>
                <a:hlinkClick r:id="rId2"/>
              </a:rPr>
              <a:t>Only 1 % of </a:t>
            </a:r>
            <a:r>
              <a:rPr lang="en-US" sz="1600" dirty="0">
                <a:latin typeface="HelveticaNeue"/>
                <a:hlinkClick r:id="rId2"/>
              </a:rPr>
              <a:t>plastic bags are </a:t>
            </a:r>
            <a:r>
              <a:rPr lang="en-US" sz="1600" dirty="0" smtClean="0">
                <a:latin typeface="HelveticaNeue"/>
                <a:hlinkClick r:id="rId2"/>
              </a:rPr>
              <a:t>recycled, the </a:t>
            </a:r>
            <a:r>
              <a:rPr lang="en-US" sz="1600" dirty="0">
                <a:latin typeface="HelveticaNeue"/>
                <a:hlinkClick r:id="rId2"/>
              </a:rPr>
              <a:t>average family only recycles 15 bags a year; the rest end up in landfills or as </a:t>
            </a:r>
            <a:r>
              <a:rPr lang="en-US" sz="1600" dirty="0" smtClean="0">
                <a:latin typeface="HelveticaNeue"/>
                <a:hlinkClick r:id="rId2"/>
              </a:rPr>
              <a:t>litter</a:t>
            </a:r>
            <a:r>
              <a:rPr lang="en-US" sz="1600" dirty="0" smtClean="0">
                <a:latin typeface="HelveticaNeue"/>
              </a:rPr>
              <a:t> (according to Waste Management,)</a:t>
            </a:r>
            <a:endParaRPr lang="en-US" sz="1600" dirty="0">
              <a:latin typeface="HelveticaNeue"/>
              <a:hlinkClick r:id="rId2"/>
            </a:endParaRPr>
          </a:p>
          <a:p>
            <a:pPr marL="514350" indent="-514350">
              <a:buFont typeface="+mj-lt"/>
              <a:buAutoNum type="arabicPeriod"/>
            </a:pPr>
            <a:r>
              <a:rPr lang="en-US" sz="1600" dirty="0">
                <a:latin typeface="HelveticaNeue"/>
                <a:hlinkClick r:id="rId3"/>
              </a:rPr>
              <a:t>Up to 80 percent of ocean plastic pollution enters the ocean from land.</a:t>
            </a:r>
          </a:p>
          <a:p>
            <a:pPr marL="514350" indent="-514350">
              <a:buFont typeface="+mj-lt"/>
              <a:buAutoNum type="arabicPeriod"/>
            </a:pPr>
            <a:r>
              <a:rPr lang="en-US" sz="1600" dirty="0">
                <a:latin typeface="HelveticaNeue"/>
              </a:rPr>
              <a:t>At least </a:t>
            </a:r>
            <a:r>
              <a:rPr lang="en-US" sz="1600" dirty="0">
                <a:latin typeface="HelveticaNeue"/>
                <a:hlinkClick r:id="rId5"/>
              </a:rPr>
              <a:t>267 different species have been affected by plastic pollution in the ocean.</a:t>
            </a:r>
          </a:p>
          <a:p>
            <a:pPr marL="514350" indent="-514350">
              <a:buFont typeface="+mj-lt"/>
              <a:buAutoNum type="arabicPeriod"/>
            </a:pPr>
            <a:r>
              <a:rPr lang="en-US" sz="1600" dirty="0">
                <a:latin typeface="HelveticaNeue"/>
                <a:hlinkClick r:id="rId2"/>
              </a:rPr>
              <a:t>100,000 marine animals are killed by plastic bags annually.</a:t>
            </a:r>
          </a:p>
          <a:p>
            <a:pPr marL="514350" indent="-514350">
              <a:buFont typeface="+mj-lt"/>
              <a:buAutoNum type="arabicPeriod"/>
            </a:pPr>
            <a:r>
              <a:rPr lang="en-US" sz="1600" dirty="0">
                <a:latin typeface="HelveticaNeue"/>
                <a:hlinkClick r:id="rId6"/>
              </a:rPr>
              <a:t>One in three leatherback sea turtles have been found with plastic in their stomachs.</a:t>
            </a:r>
          </a:p>
          <a:p>
            <a:pPr marL="514350" indent="-514350">
              <a:buFont typeface="+mj-lt"/>
              <a:buAutoNum type="arabicPeriod"/>
            </a:pPr>
            <a:r>
              <a:rPr lang="en-US" sz="1600" dirty="0">
                <a:latin typeface="HelveticaNeue"/>
              </a:rPr>
              <a:t>Plastic bags are used for an average of </a:t>
            </a:r>
            <a:r>
              <a:rPr lang="en-US" sz="1600" dirty="0">
                <a:latin typeface="HelveticaNeue"/>
                <a:hlinkClick r:id="rId7"/>
              </a:rPr>
              <a:t>12 minutes.</a:t>
            </a:r>
          </a:p>
          <a:p>
            <a:pPr marL="514350" indent="-514350">
              <a:buFont typeface="+mj-lt"/>
              <a:buAutoNum type="arabicPeriod"/>
            </a:pPr>
            <a:r>
              <a:rPr lang="en-US" sz="1600" dirty="0">
                <a:latin typeface="HelveticaNeue"/>
              </a:rPr>
              <a:t>It takes </a:t>
            </a:r>
            <a:r>
              <a:rPr lang="en-US" sz="1600" dirty="0">
                <a:latin typeface="HelveticaNeue"/>
                <a:hlinkClick r:id="rId3"/>
              </a:rPr>
              <a:t>500 (or more) years for a plastic bag to degrade in a landfill. Unfortunately the bags don't break down completely but instead photo-degrade, becoming microplastics that absorb toxins and continue to pollute the environment.</a:t>
            </a:r>
            <a:endParaRPr lang="en-US" sz="1600" dirty="0"/>
          </a:p>
        </p:txBody>
      </p:sp>
    </p:spTree>
    <p:extLst>
      <p:ext uri="{BB962C8B-B14F-4D97-AF65-F5344CB8AC3E}">
        <p14:creationId xmlns="" xmlns:p14="http://schemas.microsoft.com/office/powerpoint/2010/main" val="4076840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lastic_Bags x states_2019.gi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7200" y="934212"/>
            <a:ext cx="7010400" cy="5923788"/>
          </a:xfrm>
          <a:prstGeom prst="rect">
            <a:avLst/>
          </a:prstGeom>
        </p:spPr>
      </p:pic>
      <p:sp>
        <p:nvSpPr>
          <p:cNvPr id="7" name="TextBox 6"/>
          <p:cNvSpPr txBox="1"/>
          <p:nvPr/>
        </p:nvSpPr>
        <p:spPr>
          <a:xfrm>
            <a:off x="457200" y="304800"/>
            <a:ext cx="8229600" cy="707886"/>
          </a:xfrm>
          <a:prstGeom prst="rect">
            <a:avLst/>
          </a:prstGeom>
          <a:noFill/>
        </p:spPr>
        <p:txBody>
          <a:bodyPr wrap="square" rtlCol="0">
            <a:spAutoFit/>
          </a:bodyPr>
          <a:lstStyle/>
          <a:p>
            <a:r>
              <a:rPr lang="en-US" sz="4000" dirty="0" smtClean="0">
                <a:solidFill>
                  <a:schemeClr val="tx2"/>
                </a:solidFill>
                <a:latin typeface="+mj-lt"/>
                <a:ea typeface="+mj-ea"/>
                <a:cs typeface="+mj-cs"/>
              </a:rPr>
              <a:t>Single Use Plastic Bans by State - 2019</a:t>
            </a:r>
            <a:endParaRPr lang="en-US" sz="4000" dirty="0">
              <a:solidFill>
                <a:schemeClr val="tx2"/>
              </a:solidFill>
              <a:latin typeface="+mj-lt"/>
              <a:ea typeface="+mj-ea"/>
              <a:cs typeface="+mj-cs"/>
            </a:endParaRPr>
          </a:p>
        </p:txBody>
      </p:sp>
      <p:sp>
        <p:nvSpPr>
          <p:cNvPr id="4" name="TextBox 3"/>
          <p:cNvSpPr txBox="1"/>
          <p:nvPr/>
        </p:nvSpPr>
        <p:spPr>
          <a:xfrm>
            <a:off x="7162800" y="4648200"/>
            <a:ext cx="1600200" cy="1569660"/>
          </a:xfrm>
          <a:prstGeom prst="rect">
            <a:avLst/>
          </a:prstGeom>
          <a:noFill/>
        </p:spPr>
        <p:txBody>
          <a:bodyPr wrap="square" rtlCol="0">
            <a:spAutoFit/>
          </a:bodyPr>
          <a:lstStyle/>
          <a:p>
            <a:r>
              <a:rPr lang="en-US" sz="1200" dirty="0" err="1" smtClean="0"/>
              <a:t>Source</a:t>
            </a:r>
            <a:r>
              <a:rPr lang="en-US" sz="1200" dirty="0" err="1" smtClean="0">
                <a:hlinkClick r:id="rId3"/>
              </a:rPr>
              <a:t>https</a:t>
            </a:r>
            <a:r>
              <a:rPr lang="en-US" sz="1200" dirty="0" smtClean="0">
                <a:hlinkClick r:id="rId3"/>
              </a:rPr>
              <a:t>://www.ncsl.org/research/environment-and-natural-resources/plastic-bag-legislation.aspx</a:t>
            </a:r>
            <a:endParaRPr lang="en-US" sz="1200" dirty="0"/>
          </a:p>
        </p:txBody>
      </p:sp>
    </p:spTree>
    <p:extLst>
      <p:ext uri="{BB962C8B-B14F-4D97-AF65-F5344CB8AC3E}">
        <p14:creationId xmlns="" xmlns:p14="http://schemas.microsoft.com/office/powerpoint/2010/main" val="105395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pPr algn="ctr"/>
            <a:r>
              <a:rPr lang="en-US" dirty="0" smtClean="0"/>
              <a:t>State Action Examples </a:t>
            </a:r>
            <a:br>
              <a:rPr lang="en-US" dirty="0" smtClean="0"/>
            </a:br>
            <a:r>
              <a:rPr lang="en-US" sz="1400" dirty="0" smtClean="0"/>
              <a:t>https</a:t>
            </a:r>
            <a:r>
              <a:rPr lang="en-US" sz="1400" dirty="0"/>
              <a:t>://www.ncsl.org/research/environment-and-natural-resources/plastic-bag-</a:t>
            </a:r>
            <a:r>
              <a:rPr lang="en-US" sz="1400" dirty="0" err="1" smtClean="0"/>
              <a:t>legislation.aspx</a:t>
            </a:r>
            <a:r>
              <a:rPr lang="en-US" sz="1400" dirty="0" smtClean="0"/>
              <a:t/>
            </a:r>
            <a:br>
              <a:rPr lang="en-US" sz="1400" dirty="0" smtClean="0"/>
            </a:br>
            <a:endParaRPr lang="en-US" sz="1400" dirty="0"/>
          </a:p>
        </p:txBody>
      </p:sp>
      <p:sp>
        <p:nvSpPr>
          <p:cNvPr id="3" name="Content Placeholder 2"/>
          <p:cNvSpPr>
            <a:spLocks noGrp="1"/>
          </p:cNvSpPr>
          <p:nvPr>
            <p:ph idx="1"/>
          </p:nvPr>
        </p:nvSpPr>
        <p:spPr>
          <a:xfrm>
            <a:off x="457200" y="2133600"/>
            <a:ext cx="8229600" cy="4191000"/>
          </a:xfrm>
        </p:spPr>
        <p:txBody>
          <a:bodyPr>
            <a:normAutofit/>
          </a:bodyPr>
          <a:lstStyle/>
          <a:p>
            <a:r>
              <a:rPr lang="en-US" dirty="0" smtClean="0"/>
              <a:t>CT - $.10 fee for 2 years then ban starting July 2021 </a:t>
            </a:r>
          </a:p>
          <a:p>
            <a:r>
              <a:rPr lang="en-US" dirty="0" smtClean="0"/>
              <a:t>DE </a:t>
            </a:r>
            <a:r>
              <a:rPr lang="mr-IN" dirty="0" smtClean="0"/>
              <a:t>–</a:t>
            </a:r>
            <a:r>
              <a:rPr lang="en-US" dirty="0" smtClean="0"/>
              <a:t> requires in store recycling. Limits SUPB usage.</a:t>
            </a:r>
          </a:p>
          <a:p>
            <a:r>
              <a:rPr lang="en-US" dirty="0" smtClean="0"/>
              <a:t>CA – bans SUPB for large retail; $.10 minimum fee for recycled paper/reusable plastic/compostable bags</a:t>
            </a:r>
          </a:p>
          <a:p>
            <a:r>
              <a:rPr lang="en-US" dirty="0" smtClean="0"/>
              <a:t>DC </a:t>
            </a:r>
            <a:r>
              <a:rPr lang="mr-IN" dirty="0" smtClean="0"/>
              <a:t>–</a:t>
            </a:r>
            <a:r>
              <a:rPr lang="en-US" dirty="0" smtClean="0"/>
              <a:t> bans SUPB, fee for all other disposable bags distributed, establishes </a:t>
            </a:r>
            <a:r>
              <a:rPr lang="en-US" dirty="0" err="1" smtClean="0"/>
              <a:t>Anacosta</a:t>
            </a:r>
            <a:r>
              <a:rPr lang="en-US" dirty="0" smtClean="0"/>
              <a:t> Protection Fund</a:t>
            </a:r>
          </a:p>
          <a:p>
            <a:r>
              <a:rPr lang="en-US" dirty="0" smtClean="0"/>
              <a:t>15 States have “banned bans” (prevents local laws)</a:t>
            </a:r>
          </a:p>
          <a:p>
            <a:r>
              <a:rPr lang="en-US" dirty="0" smtClean="0"/>
              <a:t>8 states plus DC have enacted bans</a:t>
            </a:r>
            <a:endParaRPr lang="en-US" dirty="0"/>
          </a:p>
        </p:txBody>
      </p:sp>
    </p:spTree>
    <p:extLst>
      <p:ext uri="{BB962C8B-B14F-4D97-AF65-F5344CB8AC3E}">
        <p14:creationId xmlns="" xmlns:p14="http://schemas.microsoft.com/office/powerpoint/2010/main" val="2191353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Narberth, PA 2018 (bags and straws) $0.10 fee</a:t>
            </a:r>
          </a:p>
          <a:p>
            <a:r>
              <a:rPr lang="en-US" dirty="0" smtClean="0"/>
              <a:t>West Chester, PA 2019 – ban and $0.10 fee</a:t>
            </a:r>
          </a:p>
          <a:p>
            <a:r>
              <a:rPr lang="en-US" dirty="0" smtClean="0"/>
              <a:t>Philadelphia, PA - fee</a:t>
            </a:r>
          </a:p>
          <a:p>
            <a:r>
              <a:rPr lang="en-US" b="1" i="1" dirty="0" smtClean="0">
                <a:solidFill>
                  <a:schemeClr val="accent1">
                    <a:lumMod val="75000"/>
                  </a:schemeClr>
                </a:solidFill>
              </a:rPr>
              <a:t>Media and </a:t>
            </a:r>
            <a:r>
              <a:rPr lang="en-US" b="1" i="1" dirty="0" err="1" smtClean="0">
                <a:solidFill>
                  <a:schemeClr val="accent1">
                    <a:lumMod val="75000"/>
                  </a:schemeClr>
                </a:solidFill>
              </a:rPr>
              <a:t>Easttown</a:t>
            </a:r>
            <a:r>
              <a:rPr lang="en-US" b="1" i="1" dirty="0" smtClean="0">
                <a:solidFill>
                  <a:schemeClr val="accent1">
                    <a:lumMod val="75000"/>
                  </a:schemeClr>
                </a:solidFill>
              </a:rPr>
              <a:t> now considering ban/fee</a:t>
            </a:r>
          </a:p>
          <a:p>
            <a:r>
              <a:rPr lang="en-US" dirty="0" smtClean="0"/>
              <a:t>9 other “large cities, e.g., Chicago, LA, SF, Boston, NY...</a:t>
            </a:r>
          </a:p>
          <a:p>
            <a:r>
              <a:rPr lang="en-US" dirty="0" smtClean="0"/>
              <a:t>San Jose, Santa Monica, Richmond, CA: $0.20 fee</a:t>
            </a:r>
          </a:p>
          <a:p>
            <a:r>
              <a:rPr lang="en-US" dirty="0" smtClean="0"/>
              <a:t>Aspen CO</a:t>
            </a:r>
          </a:p>
          <a:p>
            <a:r>
              <a:rPr lang="en-US" dirty="0" smtClean="0"/>
              <a:t>Summary</a:t>
            </a:r>
          </a:p>
          <a:p>
            <a:pPr lvl="1"/>
            <a:r>
              <a:rPr lang="en-US" dirty="0">
                <a:hlinkClick r:id="rId2"/>
              </a:rPr>
              <a:t>https://www.ncsl.org/research/environment-and-natural-resources/plastic-bag-</a:t>
            </a:r>
            <a:r>
              <a:rPr lang="en-US" dirty="0" smtClean="0">
                <a:hlinkClick r:id="rId2"/>
              </a:rPr>
              <a:t>legislation.aspx</a:t>
            </a:r>
            <a:r>
              <a:rPr lang="en-US" dirty="0" smtClean="0"/>
              <a:t> </a:t>
            </a:r>
          </a:p>
          <a:p>
            <a:endParaRPr lang="en-US" dirty="0"/>
          </a:p>
        </p:txBody>
      </p:sp>
      <p:sp>
        <p:nvSpPr>
          <p:cNvPr id="5" name="Title 1"/>
          <p:cNvSpPr txBox="1">
            <a:spLocks/>
          </p:cNvSpPr>
          <p:nvPr/>
        </p:nvSpPr>
        <p:spPr>
          <a:xfrm>
            <a:off x="457200" y="762000"/>
            <a:ext cx="8229600" cy="990600"/>
          </a:xfrm>
          <a:prstGeom prst="rect">
            <a:avLst/>
          </a:prstGeom>
        </p:spPr>
        <p:txBody>
          <a:bodyPr vert="horz" lIns="0" rIns="0" bIns="0"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Municipal Action Examples </a:t>
            </a:r>
            <a:br>
              <a:rPr kumimoji="0" lang="en-US" sz="5000" b="0" i="0" u="none" strike="noStrike" kern="1200" cap="none" spc="0" normalizeH="0" baseline="0" noProof="0" dirty="0" smtClean="0">
                <a:ln>
                  <a:noFill/>
                </a:ln>
                <a:solidFill>
                  <a:schemeClr val="tx2"/>
                </a:solidFill>
                <a:effectLst/>
                <a:uLnTx/>
                <a:uFillTx/>
                <a:latin typeface="+mj-lt"/>
                <a:ea typeface="+mj-ea"/>
                <a:cs typeface="+mj-cs"/>
              </a:rPr>
            </a:br>
            <a:r>
              <a:rPr kumimoji="0" lang="en-US" sz="1400" b="0" i="0" u="none" strike="noStrike" kern="1200" cap="none" spc="0" normalizeH="0" baseline="0" noProof="0" dirty="0" smtClean="0">
                <a:ln>
                  <a:noFill/>
                </a:ln>
                <a:solidFill>
                  <a:schemeClr val="tx2"/>
                </a:solidFill>
                <a:effectLst/>
                <a:uLnTx/>
                <a:uFillTx/>
                <a:latin typeface="+mj-lt"/>
                <a:ea typeface="+mj-ea"/>
                <a:cs typeface="+mj-cs"/>
              </a:rPr>
              <a:t>https://www.ncsl.org/research/environment-and-natural-resources/plastic-bag-legislation.aspx</a:t>
            </a:r>
            <a:endParaRPr kumimoji="0" lang="en-US" sz="1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 xmlns:p14="http://schemas.microsoft.com/office/powerpoint/2010/main" val="20519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667512"/>
          </a:xfrm>
        </p:spPr>
        <p:txBody>
          <a:bodyPr>
            <a:noAutofit/>
          </a:bodyPr>
          <a:lstStyle/>
          <a:p>
            <a:r>
              <a:rPr lang="en-US" sz="3600" dirty="0" smtClean="0"/>
              <a:t>PA History /Recent “Hold” on Local Bans</a:t>
            </a:r>
            <a:endParaRPr lang="en-US" sz="3600"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sz="3800" dirty="0" smtClean="0"/>
              <a:t>History of Pennsylvania Law</a:t>
            </a:r>
          </a:p>
          <a:p>
            <a:pPr lvl="1"/>
            <a:r>
              <a:rPr lang="en-US" sz="2900" dirty="0">
                <a:solidFill>
                  <a:srgbClr val="1F1F1F"/>
                </a:solidFill>
              </a:rPr>
              <a:t>Gov. </a:t>
            </a:r>
            <a:r>
              <a:rPr lang="en-US" sz="2900" dirty="0" smtClean="0">
                <a:solidFill>
                  <a:srgbClr val="1F1F1F"/>
                </a:solidFill>
              </a:rPr>
              <a:t>Wolf vetoed a </a:t>
            </a:r>
            <a:r>
              <a:rPr lang="en-US" sz="2900" dirty="0">
                <a:solidFill>
                  <a:srgbClr val="1F1F1F"/>
                </a:solidFill>
              </a:rPr>
              <a:t>2017 </a:t>
            </a:r>
            <a:r>
              <a:rPr lang="en-US" sz="2900" dirty="0" smtClean="0">
                <a:solidFill>
                  <a:srgbClr val="1F1F1F"/>
                </a:solidFill>
              </a:rPr>
              <a:t>legislation to </a:t>
            </a:r>
            <a:r>
              <a:rPr lang="en-US" sz="2900" dirty="0">
                <a:solidFill>
                  <a:srgbClr val="1F1F1F"/>
                </a:solidFill>
              </a:rPr>
              <a:t>strike down a proposal that would </a:t>
            </a:r>
            <a:r>
              <a:rPr lang="en-US" sz="2900" dirty="0" smtClean="0">
                <a:solidFill>
                  <a:srgbClr val="1F1F1F"/>
                </a:solidFill>
              </a:rPr>
              <a:t>have pre-empted local restrictions on plastic bag use </a:t>
            </a:r>
            <a:r>
              <a:rPr lang="en-US" sz="2300" dirty="0" smtClean="0">
                <a:solidFill>
                  <a:srgbClr val="1F1F1F"/>
                </a:solidFill>
                <a:hlinkClick r:id="rId2"/>
              </a:rPr>
              <a:t>http://www.pennlive.com/news/2017/06/gov_tom_wolf_to_ban_state_ban.html</a:t>
            </a:r>
            <a:endParaRPr lang="en-US" sz="2900" dirty="0" smtClean="0">
              <a:solidFill>
                <a:srgbClr val="1F1F1F"/>
              </a:solidFill>
            </a:endParaRPr>
          </a:p>
          <a:p>
            <a:pPr lvl="1"/>
            <a:r>
              <a:rPr lang="en-US" sz="2900" dirty="0" smtClean="0">
                <a:solidFill>
                  <a:srgbClr val="1A1A1A"/>
                </a:solidFill>
              </a:rPr>
              <a:t>June 2019 &amp; 2020, Gov</a:t>
            </a:r>
            <a:r>
              <a:rPr lang="en-US" sz="2900" dirty="0">
                <a:solidFill>
                  <a:srgbClr val="1A1A1A"/>
                </a:solidFill>
              </a:rPr>
              <a:t>. </a:t>
            </a:r>
            <a:r>
              <a:rPr lang="en-US" sz="2900" dirty="0" smtClean="0">
                <a:solidFill>
                  <a:srgbClr val="1A1A1A"/>
                </a:solidFill>
              </a:rPr>
              <a:t>Wolf signed budget bills w/rider prohibiting municipal bans or taxes on plastic bags or packaging for one year while legislative agencies study the economic and environmental impact </a:t>
            </a:r>
            <a:r>
              <a:rPr lang="en-US" sz="2600" dirty="0">
                <a:solidFill>
                  <a:srgbClr val="1A1A1A"/>
                </a:solidFill>
                <a:hlinkClick r:id="rId3"/>
              </a:rPr>
              <a:t>https://www.centredaily.com/news/local/article232101147.</a:t>
            </a:r>
            <a:r>
              <a:rPr lang="en-US" sz="2600" dirty="0" smtClean="0">
                <a:solidFill>
                  <a:srgbClr val="1A1A1A"/>
                </a:solidFill>
                <a:hlinkClick r:id="rId3"/>
              </a:rPr>
              <a:t>html</a:t>
            </a:r>
            <a:r>
              <a:rPr lang="en-US" sz="2900" dirty="0" smtClean="0">
                <a:solidFill>
                  <a:srgbClr val="1A1A1A"/>
                </a:solidFill>
              </a:rPr>
              <a:t>  </a:t>
            </a:r>
            <a:endParaRPr lang="en-US" sz="2900" dirty="0">
              <a:solidFill>
                <a:prstClr val="black"/>
              </a:solidFill>
            </a:endParaRPr>
          </a:p>
          <a:p>
            <a:r>
              <a:rPr lang="en-US" sz="3800" dirty="0" smtClean="0"/>
              <a:t>2021: Philadelphia and other municipalities sue PA citing ban rider to budget is not constitutional</a:t>
            </a:r>
          </a:p>
          <a:p>
            <a:r>
              <a:rPr lang="en-US" sz="3800" dirty="0" smtClean="0"/>
              <a:t>July 1, 2021 ends state 1 year ban provisions  </a:t>
            </a:r>
          </a:p>
        </p:txBody>
      </p:sp>
    </p:spTree>
    <p:extLst>
      <p:ext uri="{BB962C8B-B14F-4D97-AF65-F5344CB8AC3E}">
        <p14:creationId xmlns="" xmlns:p14="http://schemas.microsoft.com/office/powerpoint/2010/main" val="300684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353312"/>
          </a:xfrm>
        </p:spPr>
        <p:txBody>
          <a:bodyPr>
            <a:normAutofit/>
          </a:bodyPr>
          <a:lstStyle/>
          <a:p>
            <a:pPr algn="ctr"/>
            <a:r>
              <a:rPr lang="en-US" dirty="0" smtClean="0"/>
              <a:t>Which Bag Laws Work</a:t>
            </a:r>
            <a:r>
              <a:rPr lang="en-US" dirty="0"/>
              <a:t>? </a:t>
            </a:r>
            <a:endParaRPr lang="en-US" sz="2200" dirty="0"/>
          </a:p>
        </p:txBody>
      </p:sp>
      <p:sp>
        <p:nvSpPr>
          <p:cNvPr id="3" name="Content Placeholder 2"/>
          <p:cNvSpPr>
            <a:spLocks noGrp="1"/>
          </p:cNvSpPr>
          <p:nvPr>
            <p:ph idx="1"/>
          </p:nvPr>
        </p:nvSpPr>
        <p:spPr/>
        <p:txBody>
          <a:bodyPr>
            <a:normAutofit/>
          </a:bodyPr>
          <a:lstStyle/>
          <a:p>
            <a:pPr>
              <a:buNone/>
            </a:pPr>
            <a:r>
              <a:rPr lang="en-US" sz="2400" dirty="0" smtClean="0">
                <a:solidFill>
                  <a:prstClr val="black"/>
                </a:solidFill>
                <a:latin typeface="Font"/>
              </a:rPr>
              <a:t>3 Approaches   –   2 Recommended, 1 Less Effective</a:t>
            </a:r>
          </a:p>
          <a:p>
            <a:pPr>
              <a:buNone/>
            </a:pPr>
            <a:endParaRPr lang="en-US" sz="2400" dirty="0" smtClean="0">
              <a:solidFill>
                <a:prstClr val="black"/>
              </a:solidFill>
              <a:latin typeface="Font"/>
            </a:endParaRPr>
          </a:p>
          <a:p>
            <a:pPr marL="119063" indent="-119063">
              <a:buNone/>
            </a:pPr>
            <a:r>
              <a:rPr lang="en-US" sz="2400" b="1" dirty="0" smtClean="0"/>
              <a:t>		Ban 		Fee on All Bags 	  Ban/Fee Hybrid</a:t>
            </a:r>
            <a:br>
              <a:rPr lang="en-US" sz="2400" b="1" dirty="0" smtClean="0"/>
            </a:br>
            <a:r>
              <a:rPr lang="en-US" sz="2400" b="1" dirty="0" smtClean="0"/>
              <a:t>(shifts to paper)</a:t>
            </a:r>
            <a:endParaRPr lang="en-US" sz="2400" dirty="0" smtClean="0">
              <a:solidFill>
                <a:prstClr val="black"/>
              </a:solidFill>
              <a:latin typeface="Font"/>
            </a:endParaRPr>
          </a:p>
          <a:p>
            <a:pPr>
              <a:buNone/>
            </a:pPr>
            <a:endParaRPr lang="en-US" sz="2400" dirty="0" smtClean="0">
              <a:solidFill>
                <a:prstClr val="black"/>
              </a:solidFill>
              <a:latin typeface="Font"/>
            </a:endParaRPr>
          </a:p>
          <a:p>
            <a:pPr>
              <a:buNone/>
            </a:pPr>
            <a:endParaRPr lang="en-US" sz="2400" dirty="0" smtClean="0">
              <a:solidFill>
                <a:prstClr val="black"/>
              </a:solidFill>
              <a:latin typeface="Font"/>
            </a:endParaRPr>
          </a:p>
          <a:p>
            <a:pPr>
              <a:buNone/>
            </a:pPr>
            <a:endParaRPr lang="en-US" sz="2400" dirty="0" smtClean="0">
              <a:solidFill>
                <a:prstClr val="black"/>
              </a:solidFill>
              <a:latin typeface="Font"/>
            </a:endParaRPr>
          </a:p>
          <a:p>
            <a:pPr>
              <a:buNone/>
            </a:pPr>
            <a:endParaRPr lang="en-US" sz="2400" dirty="0" smtClean="0">
              <a:solidFill>
                <a:prstClr val="black"/>
              </a:solidFill>
              <a:latin typeface="Font"/>
            </a:endParaRPr>
          </a:p>
        </p:txBody>
      </p:sp>
      <p:pic>
        <p:nvPicPr>
          <p:cNvPr id="37891" name="Picture 3"/>
          <p:cNvPicPr>
            <a:picLocks noChangeAspect="1" noChangeArrowheads="1"/>
          </p:cNvPicPr>
          <p:nvPr/>
        </p:nvPicPr>
        <p:blipFill>
          <a:blip r:embed="rId2"/>
          <a:srcRect b="65529"/>
          <a:stretch>
            <a:fillRect/>
          </a:stretch>
        </p:blipFill>
        <p:spPr bwMode="auto">
          <a:xfrm>
            <a:off x="381000" y="4343400"/>
            <a:ext cx="2705100" cy="962000"/>
          </a:xfrm>
          <a:prstGeom prst="rect">
            <a:avLst/>
          </a:prstGeom>
          <a:noFill/>
          <a:ln w="9525">
            <a:noFill/>
            <a:miter lim="800000"/>
            <a:headEnd/>
            <a:tailEnd/>
          </a:ln>
        </p:spPr>
      </p:pic>
      <p:pic>
        <p:nvPicPr>
          <p:cNvPr id="6" name="Picture 3"/>
          <p:cNvPicPr>
            <a:picLocks noChangeAspect="1" noChangeArrowheads="1"/>
          </p:cNvPicPr>
          <p:nvPr/>
        </p:nvPicPr>
        <p:blipFill>
          <a:blip r:embed="rId2"/>
          <a:srcRect/>
          <a:stretch>
            <a:fillRect/>
          </a:stretch>
        </p:blipFill>
        <p:spPr bwMode="auto">
          <a:xfrm>
            <a:off x="6019800" y="3505200"/>
            <a:ext cx="2705100" cy="2790825"/>
          </a:xfrm>
          <a:prstGeom prst="rect">
            <a:avLst/>
          </a:prstGeom>
          <a:noFill/>
          <a:ln w="9525">
            <a:noFill/>
            <a:miter lim="800000"/>
            <a:headEnd/>
            <a:tailEnd/>
          </a:ln>
        </p:spPr>
      </p:pic>
      <p:pic>
        <p:nvPicPr>
          <p:cNvPr id="37892" name="Picture 4"/>
          <p:cNvPicPr>
            <a:picLocks noChangeAspect="1" noChangeArrowheads="1"/>
          </p:cNvPicPr>
          <p:nvPr/>
        </p:nvPicPr>
        <p:blipFill>
          <a:blip r:embed="rId3"/>
          <a:srcRect/>
          <a:stretch>
            <a:fillRect/>
          </a:stretch>
        </p:blipFill>
        <p:spPr bwMode="auto">
          <a:xfrm>
            <a:off x="3352800" y="3505200"/>
            <a:ext cx="2019300" cy="2590800"/>
          </a:xfrm>
          <a:prstGeom prst="rect">
            <a:avLst/>
          </a:prstGeom>
          <a:noFill/>
          <a:ln w="9525">
            <a:noFill/>
            <a:miter lim="800000"/>
            <a:headEnd/>
            <a:tailEnd/>
          </a:ln>
        </p:spPr>
      </p:pic>
      <p:sp>
        <p:nvSpPr>
          <p:cNvPr id="8" name="TextBox 7"/>
          <p:cNvSpPr txBox="1"/>
          <p:nvPr/>
        </p:nvSpPr>
        <p:spPr>
          <a:xfrm>
            <a:off x="228600" y="6324600"/>
            <a:ext cx="8610600" cy="369332"/>
          </a:xfrm>
          <a:prstGeom prst="rect">
            <a:avLst/>
          </a:prstGeom>
          <a:noFill/>
        </p:spPr>
        <p:txBody>
          <a:bodyPr wrap="square" rtlCol="0">
            <a:spAutoFit/>
          </a:bodyPr>
          <a:lstStyle/>
          <a:p>
            <a:r>
              <a:rPr lang="en-US" dirty="0" smtClean="0"/>
              <a:t>Source: </a:t>
            </a:r>
            <a:r>
              <a:rPr lang="en-US" dirty="0" err="1" smtClean="0"/>
              <a:t>Surfrider</a:t>
            </a:r>
            <a:r>
              <a:rPr lang="en-US" dirty="0" smtClean="0"/>
              <a:t> Toolkit </a:t>
            </a:r>
            <a:r>
              <a:rPr lang="en-US" sz="1200" dirty="0" smtClean="0"/>
              <a:t>(</a:t>
            </a:r>
            <a:r>
              <a:rPr lang="en-US" sz="1200" dirty="0" smtClean="0">
                <a:hlinkClick r:id="rId4"/>
              </a:rPr>
              <a:t>http://publicfiles.surfrider.org/Plastics/Plastic_Bag_Law_Activist_Toolkit_2019.pdf</a:t>
            </a:r>
            <a:r>
              <a:rPr lang="en-US" sz="1200" dirty="0" smtClean="0"/>
              <a:t>)</a:t>
            </a:r>
            <a:endParaRPr lang="en-US" dirty="0"/>
          </a:p>
        </p:txBody>
      </p:sp>
    </p:spTree>
    <p:extLst>
      <p:ext uri="{BB962C8B-B14F-4D97-AF65-F5344CB8AC3E}">
        <p14:creationId xmlns="" xmlns:p14="http://schemas.microsoft.com/office/powerpoint/2010/main" val="134892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353312"/>
          </a:xfrm>
        </p:spPr>
        <p:txBody>
          <a:bodyPr>
            <a:normAutofit/>
          </a:bodyPr>
          <a:lstStyle/>
          <a:p>
            <a:pPr algn="ctr"/>
            <a:r>
              <a:rPr lang="en-US" dirty="0" smtClean="0"/>
              <a:t>Which Bag Laws Work Best? </a:t>
            </a:r>
            <a:endParaRPr lang="en-US" sz="2200" dirty="0"/>
          </a:p>
        </p:txBody>
      </p:sp>
      <p:sp>
        <p:nvSpPr>
          <p:cNvPr id="3" name="Content Placeholder 2"/>
          <p:cNvSpPr>
            <a:spLocks noGrp="1"/>
          </p:cNvSpPr>
          <p:nvPr>
            <p:ph idx="1"/>
          </p:nvPr>
        </p:nvSpPr>
        <p:spPr/>
        <p:txBody>
          <a:bodyPr>
            <a:normAutofit fontScale="92500" lnSpcReduction="10000"/>
          </a:bodyPr>
          <a:lstStyle/>
          <a:p>
            <a:r>
              <a:rPr lang="en-US" sz="2000" b="1" dirty="0" smtClean="0">
                <a:solidFill>
                  <a:prstClr val="black"/>
                </a:solidFill>
                <a:latin typeface="Font"/>
              </a:rPr>
              <a:t>Ban/Fee Hybrid - San Jose, CA</a:t>
            </a:r>
            <a:r>
              <a:rPr lang="en-US" sz="2000" dirty="0" smtClean="0">
                <a:solidFill>
                  <a:prstClr val="black"/>
                </a:solidFill>
                <a:latin typeface="Font"/>
              </a:rPr>
              <a:t>: Ban on SUPBs +10-cent fee on paper cut river bag litter by 2/3, in neighborhoods by 1/2. Reusable bag use from 4% to 62%, “no bag” from 19% to 43%. Recycling machine down time cut by 1/2.</a:t>
            </a:r>
          </a:p>
          <a:p>
            <a:r>
              <a:rPr lang="en-US" sz="2000" b="1" dirty="0" smtClean="0">
                <a:solidFill>
                  <a:prstClr val="black"/>
                </a:solidFill>
                <a:latin typeface="Font"/>
              </a:rPr>
              <a:t>Ban/Fee Hybrid – Alameda Co., CA</a:t>
            </a:r>
            <a:r>
              <a:rPr lang="en-US" sz="2000" dirty="0" smtClean="0">
                <a:solidFill>
                  <a:prstClr val="black"/>
                </a:solidFill>
                <a:latin typeface="Font"/>
              </a:rPr>
              <a:t>: Ban on SUPBs + fee on paper / </a:t>
            </a:r>
            <a:r>
              <a:rPr lang="en-US" sz="2000" dirty="0" err="1" smtClean="0">
                <a:solidFill>
                  <a:prstClr val="black"/>
                </a:solidFill>
                <a:latin typeface="Font"/>
              </a:rPr>
              <a:t>reusables</a:t>
            </a:r>
            <a:r>
              <a:rPr lang="en-US" sz="2000" dirty="0" smtClean="0">
                <a:solidFill>
                  <a:prstClr val="black"/>
                </a:solidFill>
                <a:latin typeface="Font"/>
              </a:rPr>
              <a:t> led to 80% less single-use paper and plastic bags, 200% more reusable bags or “no bag”, 44% less SUPBs in storm drains</a:t>
            </a:r>
          </a:p>
          <a:p>
            <a:r>
              <a:rPr lang="en-US" sz="2000" b="1" dirty="0" smtClean="0">
                <a:solidFill>
                  <a:prstClr val="black"/>
                </a:solidFill>
                <a:latin typeface="Font"/>
              </a:rPr>
              <a:t>Fee Only - Chicago</a:t>
            </a:r>
            <a:r>
              <a:rPr lang="en-US" sz="2000" dirty="0" smtClean="0">
                <a:solidFill>
                  <a:prstClr val="black"/>
                </a:solidFill>
                <a:latin typeface="Font"/>
              </a:rPr>
              <a:t>: 7-cent </a:t>
            </a:r>
            <a:r>
              <a:rPr lang="en-US" sz="2000" dirty="0">
                <a:solidFill>
                  <a:prstClr val="black"/>
                </a:solidFill>
                <a:latin typeface="Font"/>
              </a:rPr>
              <a:t>fee </a:t>
            </a:r>
            <a:r>
              <a:rPr lang="en-US" sz="2000" dirty="0" smtClean="0">
                <a:solidFill>
                  <a:prstClr val="black"/>
                </a:solidFill>
                <a:latin typeface="Font"/>
              </a:rPr>
              <a:t>cut SUPB use </a:t>
            </a:r>
            <a:r>
              <a:rPr lang="en-US" sz="2000" dirty="0">
                <a:solidFill>
                  <a:prstClr val="black"/>
                </a:solidFill>
                <a:latin typeface="Font"/>
              </a:rPr>
              <a:t>at </a:t>
            </a:r>
            <a:r>
              <a:rPr lang="en-US" sz="2000" dirty="0" smtClean="0">
                <a:solidFill>
                  <a:prstClr val="black"/>
                </a:solidFill>
                <a:latin typeface="Font"/>
              </a:rPr>
              <a:t>supermarkets 42%, increased reusable use by 20%, increased “no bag” by 12%.</a:t>
            </a:r>
          </a:p>
          <a:p>
            <a:r>
              <a:rPr lang="en-US" sz="2000" b="1" dirty="0" smtClean="0">
                <a:solidFill>
                  <a:prstClr val="black"/>
                </a:solidFill>
                <a:latin typeface="Font"/>
              </a:rPr>
              <a:t>Ban Only – San Francisco</a:t>
            </a:r>
            <a:r>
              <a:rPr lang="en-US" sz="2000" dirty="0" smtClean="0">
                <a:solidFill>
                  <a:prstClr val="black"/>
                </a:solidFill>
                <a:latin typeface="Font"/>
              </a:rPr>
              <a:t>: 2007 law found less effective, stores switched to paper, a lot of double bagging.</a:t>
            </a:r>
          </a:p>
          <a:p>
            <a:r>
              <a:rPr lang="en-US" sz="2000" b="1" dirty="0" smtClean="0">
                <a:solidFill>
                  <a:prstClr val="black"/>
                </a:solidFill>
                <a:latin typeface="Font"/>
              </a:rPr>
              <a:t>Ban Only -  In Westport, CT</a:t>
            </a:r>
            <a:r>
              <a:rPr lang="en-US" sz="2000" dirty="0" smtClean="0">
                <a:solidFill>
                  <a:prstClr val="black"/>
                </a:solidFill>
                <a:latin typeface="Font"/>
              </a:rPr>
              <a:t>: 50% used “reusable” bags (including thicker plastic bags), 45% paper bags, and 2% no bag</a:t>
            </a:r>
          </a:p>
          <a:p>
            <a:r>
              <a:rPr lang="en-US" sz="2000" b="1" dirty="0" smtClean="0">
                <a:solidFill>
                  <a:prstClr val="black"/>
                </a:solidFill>
                <a:latin typeface="Font"/>
              </a:rPr>
              <a:t>Takeaway</a:t>
            </a:r>
            <a:r>
              <a:rPr lang="en-US" sz="2000" dirty="0" smtClean="0">
                <a:solidFill>
                  <a:prstClr val="black"/>
                </a:solidFill>
                <a:latin typeface="Font"/>
              </a:rPr>
              <a:t>: </a:t>
            </a:r>
            <a:r>
              <a:rPr lang="en-US" sz="2000" u="sng" dirty="0">
                <a:solidFill>
                  <a:srgbClr val="FF0000"/>
                </a:solidFill>
                <a:latin typeface="Font"/>
              </a:rPr>
              <a:t>Fees on All Bags and Ban/Fee Hybrids laws </a:t>
            </a:r>
            <a:r>
              <a:rPr lang="en-US" sz="2000" u="sng" dirty="0" smtClean="0">
                <a:solidFill>
                  <a:srgbClr val="FF0000"/>
                </a:solidFill>
                <a:latin typeface="Font"/>
              </a:rPr>
              <a:t>most effective </a:t>
            </a:r>
            <a:r>
              <a:rPr lang="en-US" sz="2000" dirty="0">
                <a:solidFill>
                  <a:prstClr val="black"/>
                </a:solidFill>
                <a:latin typeface="Font"/>
              </a:rPr>
              <a:t>at reducing overall </a:t>
            </a:r>
            <a:r>
              <a:rPr lang="en-US" sz="2000" dirty="0" smtClean="0">
                <a:solidFill>
                  <a:prstClr val="black"/>
                </a:solidFill>
                <a:latin typeface="Font"/>
              </a:rPr>
              <a:t>SUPB consumption by changing </a:t>
            </a:r>
            <a:r>
              <a:rPr lang="en-US" sz="2000" dirty="0">
                <a:solidFill>
                  <a:prstClr val="black"/>
                </a:solidFill>
                <a:latin typeface="Font"/>
              </a:rPr>
              <a:t>consumer </a:t>
            </a:r>
            <a:r>
              <a:rPr lang="en-US" sz="2000" dirty="0" smtClean="0">
                <a:solidFill>
                  <a:prstClr val="black"/>
                </a:solidFill>
                <a:latin typeface="Font"/>
              </a:rPr>
              <a:t>behavior</a:t>
            </a:r>
            <a:endParaRPr lang="en-US" sz="2000" dirty="0"/>
          </a:p>
        </p:txBody>
      </p:sp>
      <p:sp>
        <p:nvSpPr>
          <p:cNvPr id="4" name="TextBox 3"/>
          <p:cNvSpPr txBox="1"/>
          <p:nvPr/>
        </p:nvSpPr>
        <p:spPr>
          <a:xfrm>
            <a:off x="228600" y="6324600"/>
            <a:ext cx="8610600" cy="369332"/>
          </a:xfrm>
          <a:prstGeom prst="rect">
            <a:avLst/>
          </a:prstGeom>
          <a:noFill/>
        </p:spPr>
        <p:txBody>
          <a:bodyPr wrap="square" rtlCol="0">
            <a:spAutoFit/>
          </a:bodyPr>
          <a:lstStyle/>
          <a:p>
            <a:r>
              <a:rPr lang="en-US" dirty="0" smtClean="0"/>
              <a:t>Source: </a:t>
            </a:r>
            <a:r>
              <a:rPr lang="en-US" dirty="0" err="1" smtClean="0"/>
              <a:t>Surfrider</a:t>
            </a:r>
            <a:r>
              <a:rPr lang="en-US" dirty="0" smtClean="0"/>
              <a:t> Toolkit </a:t>
            </a:r>
            <a:r>
              <a:rPr lang="en-US" sz="1200" dirty="0" smtClean="0"/>
              <a:t>(</a:t>
            </a:r>
            <a:r>
              <a:rPr lang="en-US" sz="1200" dirty="0" smtClean="0">
                <a:hlinkClick r:id="rId2"/>
              </a:rPr>
              <a:t>http://publicfiles.surfrider.org/Plastics/Plastic_Bag_Law_Activist_Toolkit_2019.pdf</a:t>
            </a:r>
            <a:r>
              <a:rPr lang="en-US" sz="1200" dirty="0" smtClean="0"/>
              <a:t>)</a:t>
            </a:r>
            <a:endParaRPr lang="en-US" dirty="0"/>
          </a:p>
        </p:txBody>
      </p:sp>
    </p:spTree>
    <p:extLst>
      <p:ext uri="{BB962C8B-B14F-4D97-AF65-F5344CB8AC3E}">
        <p14:creationId xmlns="" xmlns:p14="http://schemas.microsoft.com/office/powerpoint/2010/main" val="134892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1219200"/>
            <a:ext cx="4800600" cy="5181600"/>
          </a:xfrm>
        </p:spPr>
        <p:txBody>
          <a:bodyPr>
            <a:normAutofit fontScale="90000"/>
          </a:bodyPr>
          <a:lstStyle/>
          <a:p>
            <a:r>
              <a:rPr lang="en-US" dirty="0" smtClean="0"/>
              <a:t>Chicago reported some higher garbage bag purchases due to those reusing SUPBs</a:t>
            </a:r>
            <a:br>
              <a:rPr lang="en-US" dirty="0" smtClean="0"/>
            </a:br>
            <a:r>
              <a:rPr lang="en-US" sz="4400" dirty="0"/>
              <a:t/>
            </a:r>
            <a:br>
              <a:rPr lang="en-US" sz="4400" dirty="0"/>
            </a:br>
            <a:r>
              <a:rPr lang="en-US" sz="2200" dirty="0">
                <a:hlinkClick r:id="rId2"/>
              </a:rPr>
              <a:t>https://review.chicagobooth.edu/economics/2019/article/why-banning-plastic-bags-doesn-t-work-</a:t>
            </a:r>
            <a:r>
              <a:rPr lang="en-US" sz="2200" dirty="0" smtClean="0">
                <a:hlinkClick r:id="rId2"/>
              </a:rPr>
              <a:t>intended</a:t>
            </a:r>
            <a:r>
              <a:rPr lang="en-US" sz="2200" dirty="0" smtClean="0"/>
              <a:t> </a:t>
            </a:r>
            <a:r>
              <a:rPr lang="en-US" sz="3100" dirty="0" smtClean="0"/>
              <a:t/>
            </a:r>
            <a:br>
              <a:rPr lang="en-US" sz="3100" dirty="0" smtClean="0"/>
            </a:br>
            <a:endParaRPr lang="en-US" sz="3100" dirty="0"/>
          </a:p>
        </p:txBody>
      </p:sp>
      <p:pic>
        <p:nvPicPr>
          <p:cNvPr id="5" name="Picture 4" descr="Leakage Problem - Taylor 2018.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5918"/>
            <a:ext cx="3747089" cy="6815019"/>
          </a:xfrm>
          <a:prstGeom prst="rect">
            <a:avLst/>
          </a:prstGeom>
        </p:spPr>
      </p:pic>
    </p:spTree>
    <p:extLst>
      <p:ext uri="{BB962C8B-B14F-4D97-AF65-F5344CB8AC3E}">
        <p14:creationId xmlns="" xmlns:p14="http://schemas.microsoft.com/office/powerpoint/2010/main" val="146620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43712"/>
          </a:xfrm>
        </p:spPr>
        <p:txBody>
          <a:bodyPr>
            <a:normAutofit fontScale="90000"/>
          </a:bodyPr>
          <a:lstStyle/>
          <a:p>
            <a:r>
              <a:rPr lang="en-US" sz="4700" dirty="0" smtClean="0"/>
              <a:t>Narberth Bag Fee / Plastic Straw Ban</a:t>
            </a:r>
            <a:br>
              <a:rPr lang="en-US" sz="4700" dirty="0" smtClean="0"/>
            </a:br>
            <a:r>
              <a:rPr lang="en-US" sz="2700" dirty="0" smtClean="0">
                <a:hlinkClick r:id="rId2"/>
              </a:rPr>
              <a:t>https://www.ecode360.com/NA0447/laws/LF1057727.pdf</a:t>
            </a:r>
            <a:r>
              <a:rPr lang="en-US" sz="2700" dirty="0" smtClean="0"/>
              <a:t>  </a:t>
            </a:r>
            <a:endParaRPr lang="en-US" sz="2700" dirty="0"/>
          </a:p>
        </p:txBody>
      </p:sp>
      <p:sp>
        <p:nvSpPr>
          <p:cNvPr id="3" name="Content Placeholder 2"/>
          <p:cNvSpPr>
            <a:spLocks noGrp="1"/>
          </p:cNvSpPr>
          <p:nvPr>
            <p:ph idx="1"/>
          </p:nvPr>
        </p:nvSpPr>
        <p:spPr>
          <a:xfrm>
            <a:off x="457200" y="1935480"/>
            <a:ext cx="8229600" cy="4617720"/>
          </a:xfrm>
        </p:spPr>
        <p:txBody>
          <a:bodyPr>
            <a:normAutofit/>
          </a:bodyPr>
          <a:lstStyle/>
          <a:p>
            <a:pPr lvl="0"/>
            <a:r>
              <a:rPr lang="en-US" dirty="0" smtClean="0"/>
              <a:t>Passed by unanimous vote in October 2018 </a:t>
            </a:r>
          </a:p>
          <a:p>
            <a:pPr lvl="0"/>
            <a:r>
              <a:rPr lang="en-US" dirty="0" smtClean="0"/>
              <a:t>Survey showed large community support</a:t>
            </a:r>
          </a:p>
          <a:p>
            <a:pPr lvl="1"/>
            <a:r>
              <a:rPr lang="en-US" dirty="0" smtClean="0"/>
              <a:t>92% of people supported reducing use of plastic bags</a:t>
            </a:r>
          </a:p>
          <a:p>
            <a:pPr lvl="1"/>
            <a:r>
              <a:rPr lang="en-US" dirty="0" smtClean="0"/>
              <a:t>79% supported ban on single use bags</a:t>
            </a:r>
          </a:p>
          <a:p>
            <a:pPr lvl="1"/>
            <a:r>
              <a:rPr lang="en-US" dirty="0" smtClean="0"/>
              <a:t>49% supported $0.10 fee on plastic bags</a:t>
            </a:r>
          </a:p>
          <a:p>
            <a:pPr lvl="0"/>
            <a:r>
              <a:rPr lang="en-US" dirty="0" smtClean="0"/>
              <a:t>$0.10 fee on SUPBs retained by the business</a:t>
            </a:r>
          </a:p>
          <a:p>
            <a:pPr lvl="0"/>
            <a:r>
              <a:rPr lang="en-US" dirty="0" smtClean="0"/>
              <a:t>Plastic straws banned unless requested / disability</a:t>
            </a:r>
          </a:p>
          <a:p>
            <a:pPr lvl="0"/>
            <a:r>
              <a:rPr lang="en-US" dirty="0" smtClean="0"/>
              <a:t>Reusable/paper/compostable allowed -no fee directive</a:t>
            </a:r>
          </a:p>
          <a:p>
            <a:pPr lvl="0"/>
            <a:r>
              <a:rPr lang="en-US" dirty="0" smtClean="0"/>
              <a:t>Exempts only nonprofit  bazaars or festivals.</a:t>
            </a:r>
          </a:p>
        </p:txBody>
      </p:sp>
    </p:spTree>
    <p:extLst>
      <p:ext uri="{BB962C8B-B14F-4D97-AF65-F5344CB8AC3E}">
        <p14:creationId xmlns="" xmlns:p14="http://schemas.microsoft.com/office/powerpoint/2010/main" val="155194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Costing Marine Life, Costing Us</a:t>
            </a:r>
            <a:endParaRPr lang="en-US" dirty="0"/>
          </a:p>
        </p:txBody>
      </p:sp>
      <p:sp>
        <p:nvSpPr>
          <p:cNvPr id="3" name="Content Placeholder 2"/>
          <p:cNvSpPr>
            <a:spLocks noGrp="1"/>
          </p:cNvSpPr>
          <p:nvPr>
            <p:ph idx="1"/>
          </p:nvPr>
        </p:nvSpPr>
        <p:spPr>
          <a:xfrm>
            <a:off x="533400" y="1600200"/>
            <a:ext cx="8229600" cy="4389120"/>
          </a:xfrm>
        </p:spPr>
        <p:txBody>
          <a:bodyPr/>
          <a:lstStyle/>
          <a:p>
            <a:r>
              <a:rPr lang="en-US" dirty="0" smtClean="0"/>
              <a:t>NOAA &amp; many US and international organizations </a:t>
            </a:r>
            <a:r>
              <a:rPr lang="en-US" sz="2000" dirty="0" smtClean="0">
                <a:hlinkClick r:id="rId2"/>
              </a:rPr>
              <a:t>https://marinedebris.noaa.gov/reports-and-technical-memos</a:t>
            </a:r>
            <a:endParaRPr lang="en-US" dirty="0"/>
          </a:p>
        </p:txBody>
      </p:sp>
      <p:pic>
        <p:nvPicPr>
          <p:cNvPr id="1026" name="Picture 2"/>
          <p:cNvPicPr>
            <a:picLocks noChangeAspect="1" noChangeArrowheads="1"/>
          </p:cNvPicPr>
          <p:nvPr/>
        </p:nvPicPr>
        <p:blipFill>
          <a:blip r:embed="rId3"/>
          <a:srcRect/>
          <a:stretch>
            <a:fillRect/>
          </a:stretch>
        </p:blipFill>
        <p:spPr bwMode="auto">
          <a:xfrm>
            <a:off x="0" y="2602074"/>
            <a:ext cx="3124200" cy="425592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3200401" y="2569780"/>
            <a:ext cx="3352799" cy="4288219"/>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6618266" y="2743200"/>
            <a:ext cx="2525733" cy="1752600"/>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6581336" y="4913539"/>
            <a:ext cx="2562664" cy="148726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smtClean="0"/>
              <a:t>West Chester Hybrid Ban/Fee</a:t>
            </a:r>
            <a:endParaRPr lang="en-US" dirty="0"/>
          </a:p>
        </p:txBody>
      </p:sp>
      <p:sp>
        <p:nvSpPr>
          <p:cNvPr id="3" name="Content Placeholder 2"/>
          <p:cNvSpPr>
            <a:spLocks noGrp="1"/>
          </p:cNvSpPr>
          <p:nvPr>
            <p:ph idx="1"/>
          </p:nvPr>
        </p:nvSpPr>
        <p:spPr>
          <a:xfrm>
            <a:off x="457200" y="1752600"/>
            <a:ext cx="8229600" cy="4572000"/>
          </a:xfrm>
        </p:spPr>
        <p:txBody>
          <a:bodyPr>
            <a:normAutofit/>
          </a:bodyPr>
          <a:lstStyle/>
          <a:p>
            <a:r>
              <a:rPr lang="en-US" dirty="0" smtClean="0"/>
              <a:t>Passed the Borough Council by a 4-3 vote in 2019</a:t>
            </a:r>
          </a:p>
          <a:p>
            <a:r>
              <a:rPr lang="en-US" dirty="0" smtClean="0"/>
              <a:t>Implementation </a:t>
            </a:r>
            <a:r>
              <a:rPr lang="en-US" b="1" i="1" dirty="0" smtClean="0">
                <a:solidFill>
                  <a:schemeClr val="bg2">
                    <a:lumMod val="25000"/>
                  </a:schemeClr>
                </a:solidFill>
              </a:rPr>
              <a:t>Jan. 1, 2022 (delayed by PA Ban)</a:t>
            </a:r>
            <a:r>
              <a:rPr lang="en-US" dirty="0" smtClean="0"/>
              <a:t>:</a:t>
            </a:r>
          </a:p>
          <a:p>
            <a:pPr lvl="1"/>
            <a:r>
              <a:rPr lang="en-US" dirty="0" smtClean="0"/>
              <a:t>Bans all SUPGs and plastic straws. </a:t>
            </a:r>
          </a:p>
          <a:p>
            <a:pPr lvl="1"/>
            <a:r>
              <a:rPr lang="en-US" dirty="0" smtClean="0"/>
              <a:t>$0.10 fee for each “compliant” bag distributed. Must be ≥4 mil reusable or paper with ≥40% recycled content and fully compostable (i.e., no plastic)</a:t>
            </a:r>
          </a:p>
          <a:p>
            <a:pPr lvl="1"/>
            <a:r>
              <a:rPr lang="en-US" dirty="0" smtClean="0"/>
              <a:t>Fine of $100+, for violation. 1 year extension on appeal to evaluate impact</a:t>
            </a:r>
          </a:p>
          <a:p>
            <a:pPr lvl="1"/>
            <a:r>
              <a:rPr lang="en-US" dirty="0" smtClean="0"/>
              <a:t>Hardship requests allowed; straw exception for disability</a:t>
            </a:r>
          </a:p>
          <a:p>
            <a:pPr lvl="1"/>
            <a:r>
              <a:rPr lang="en-US" dirty="0" smtClean="0"/>
              <a:t>Also applies to takeout deliveries</a:t>
            </a:r>
          </a:p>
          <a:p>
            <a:pPr lvl="1"/>
            <a:endParaRPr lang="en-US" dirty="0"/>
          </a:p>
        </p:txBody>
      </p:sp>
      <p:sp>
        <p:nvSpPr>
          <p:cNvPr id="4" name="TextBox 3"/>
          <p:cNvSpPr txBox="1"/>
          <p:nvPr/>
        </p:nvSpPr>
        <p:spPr>
          <a:xfrm>
            <a:off x="381000" y="6324600"/>
            <a:ext cx="8458200" cy="430887"/>
          </a:xfrm>
          <a:prstGeom prst="rect">
            <a:avLst/>
          </a:prstGeom>
          <a:noFill/>
        </p:spPr>
        <p:txBody>
          <a:bodyPr wrap="square" rtlCol="0">
            <a:spAutoFit/>
          </a:bodyPr>
          <a:lstStyle/>
          <a:p>
            <a:r>
              <a:rPr lang="en-US" sz="1100" dirty="0" smtClean="0">
                <a:hlinkClick r:id="rId2"/>
              </a:rPr>
              <a:t>https://west-chester.com/DocumentCenter/View/10486/Chapter-81-Plastic-Bag-and-Plastic-Straw-Regulations--July-17-2019?bidId</a:t>
            </a:r>
            <a:endParaRPr lang="en-US" sz="1100" dirty="0" smtClean="0"/>
          </a:p>
          <a:p>
            <a:r>
              <a:rPr lang="en-US" sz="1100" dirty="0" smtClean="0"/>
              <a:t> </a:t>
            </a:r>
            <a:endParaRPr lang="en-US" sz="1100" dirty="0"/>
          </a:p>
        </p:txBody>
      </p:sp>
    </p:spTree>
    <p:extLst>
      <p:ext uri="{BB962C8B-B14F-4D97-AF65-F5344CB8AC3E}">
        <p14:creationId xmlns="" xmlns:p14="http://schemas.microsoft.com/office/powerpoint/2010/main" val="2743006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Philadelphia </a:t>
            </a:r>
            <a:r>
              <a:rPr lang="en-US" dirty="0" smtClean="0"/>
              <a:t>Bag Ban </a:t>
            </a:r>
            <a:br>
              <a:rPr lang="en-US" dirty="0" smtClean="0"/>
            </a:br>
            <a:r>
              <a:rPr lang="en-US" sz="1400" dirty="0" smtClean="0">
                <a:hlinkClick r:id="rId2"/>
              </a:rPr>
              <a:t>https</a:t>
            </a:r>
            <a:r>
              <a:rPr lang="en-US" sz="1400" dirty="0">
                <a:hlinkClick r:id="rId2"/>
              </a:rPr>
              <a:t>://www.phillyvoice.com/philadelphia-plastic-bag-ban-single-use-no-fee-2020-city-council-</a:t>
            </a:r>
            <a:r>
              <a:rPr lang="en-US" sz="1400" dirty="0" smtClean="0">
                <a:hlinkClick r:id="rId2"/>
              </a:rPr>
              <a:t>squilla/</a:t>
            </a:r>
            <a:r>
              <a:rPr lang="en-US" sz="1400" dirty="0" smtClean="0"/>
              <a:t> </a:t>
            </a:r>
            <a:endParaRPr lang="en-US" sz="2000" dirty="0"/>
          </a:p>
        </p:txBody>
      </p:sp>
      <p:sp>
        <p:nvSpPr>
          <p:cNvPr id="3" name="Content Placeholder 2"/>
          <p:cNvSpPr>
            <a:spLocks noGrp="1"/>
          </p:cNvSpPr>
          <p:nvPr>
            <p:ph idx="1"/>
          </p:nvPr>
        </p:nvSpPr>
        <p:spPr/>
        <p:txBody>
          <a:bodyPr>
            <a:normAutofit fontScale="92500" lnSpcReduction="10000"/>
          </a:bodyPr>
          <a:lstStyle/>
          <a:p>
            <a:r>
              <a:rPr lang="en-US" sz="2400" dirty="0" smtClean="0">
                <a:solidFill>
                  <a:srgbClr val="262626"/>
                </a:solidFill>
                <a:latin typeface="DroidSerif"/>
              </a:rPr>
              <a:t>Estimated to save $9 million in cleanup cost, portion of current 1 billion SUPB/yr</a:t>
            </a:r>
          </a:p>
          <a:p>
            <a:r>
              <a:rPr lang="en-US" sz="2400" dirty="0" smtClean="0">
                <a:solidFill>
                  <a:srgbClr val="262626"/>
                </a:solidFill>
                <a:latin typeface="DroidSerif"/>
              </a:rPr>
              <a:t>Council passed 2/10/19; </a:t>
            </a:r>
            <a:r>
              <a:rPr lang="en-US" sz="2400" b="1" i="1" dirty="0" smtClean="0">
                <a:solidFill>
                  <a:schemeClr val="bg2">
                    <a:lumMod val="25000"/>
                  </a:schemeClr>
                </a:solidFill>
                <a:latin typeface="DroidSerif"/>
              </a:rPr>
              <a:t>effective 10/1/21; enforced 4/1/22</a:t>
            </a:r>
          </a:p>
          <a:p>
            <a:r>
              <a:rPr lang="en-US" sz="2400" dirty="0" smtClean="0">
                <a:solidFill>
                  <a:srgbClr val="262626"/>
                </a:solidFill>
                <a:latin typeface="DroidSerif"/>
              </a:rPr>
              <a:t>Supermarkets</a:t>
            </a:r>
            <a:r>
              <a:rPr lang="en-US" sz="2400" dirty="0">
                <a:solidFill>
                  <a:srgbClr val="262626"/>
                </a:solidFill>
                <a:latin typeface="DroidSerif"/>
              </a:rPr>
              <a:t>, convenience stores, </a:t>
            </a:r>
            <a:r>
              <a:rPr lang="en-US" sz="2400" dirty="0" smtClean="0">
                <a:solidFill>
                  <a:srgbClr val="262626"/>
                </a:solidFill>
                <a:latin typeface="DroidSerif"/>
              </a:rPr>
              <a:t>gas stations</a:t>
            </a:r>
            <a:r>
              <a:rPr lang="en-US" sz="2400" dirty="0">
                <a:solidFill>
                  <a:srgbClr val="262626"/>
                </a:solidFill>
                <a:latin typeface="DroidSerif"/>
              </a:rPr>
              <a:t>, </a:t>
            </a:r>
            <a:r>
              <a:rPr lang="en-US" sz="2400" dirty="0" smtClean="0">
                <a:solidFill>
                  <a:srgbClr val="262626"/>
                </a:solidFill>
                <a:latin typeface="DroidSerif"/>
              </a:rPr>
              <a:t>dep’t </a:t>
            </a:r>
            <a:r>
              <a:rPr lang="en-US" sz="2400" dirty="0">
                <a:solidFill>
                  <a:srgbClr val="262626"/>
                </a:solidFill>
                <a:latin typeface="DroidSerif"/>
              </a:rPr>
              <a:t>stores, dollar stores, </a:t>
            </a:r>
            <a:r>
              <a:rPr lang="en-US" sz="2400" dirty="0" smtClean="0">
                <a:solidFill>
                  <a:srgbClr val="262626"/>
                </a:solidFill>
                <a:latin typeface="DroidSerif"/>
              </a:rPr>
              <a:t>clothing, </a:t>
            </a:r>
            <a:r>
              <a:rPr lang="en-US" sz="2400" dirty="0">
                <a:solidFill>
                  <a:srgbClr val="262626"/>
                </a:solidFill>
                <a:latin typeface="DroidSerif"/>
              </a:rPr>
              <a:t>restaurants, food trucks, farmers' markets, </a:t>
            </a:r>
            <a:r>
              <a:rPr lang="en-US" sz="2400" dirty="0" smtClean="0">
                <a:solidFill>
                  <a:srgbClr val="262626"/>
                </a:solidFill>
                <a:latin typeface="DroidSerif"/>
              </a:rPr>
              <a:t>and </a:t>
            </a:r>
            <a:r>
              <a:rPr lang="en-US" sz="2400" dirty="0">
                <a:solidFill>
                  <a:srgbClr val="262626"/>
                </a:solidFill>
                <a:latin typeface="DroidSerif"/>
              </a:rPr>
              <a:t>delivery </a:t>
            </a:r>
            <a:r>
              <a:rPr lang="en-US" sz="2400" dirty="0" smtClean="0">
                <a:solidFill>
                  <a:srgbClr val="262626"/>
                </a:solidFill>
                <a:latin typeface="DroidSerif"/>
              </a:rPr>
              <a:t>services</a:t>
            </a:r>
          </a:p>
          <a:p>
            <a:r>
              <a:rPr lang="en-US" sz="2400" dirty="0" smtClean="0">
                <a:solidFill>
                  <a:srgbClr val="262626"/>
                </a:solidFill>
                <a:latin typeface="DroidSerif"/>
              </a:rPr>
              <a:t>Exempts dry cleaners, does not affect “wrapping” or bags for fruit, etc. before bagging at the final point of sale.</a:t>
            </a:r>
          </a:p>
          <a:p>
            <a:r>
              <a:rPr lang="en-US" sz="2400" dirty="0" smtClean="0">
                <a:solidFill>
                  <a:srgbClr val="262626"/>
                </a:solidFill>
                <a:latin typeface="DroidSerif"/>
              </a:rPr>
              <a:t>Ban only – all &lt;2.25 mil or blown-film extrusion process bags</a:t>
            </a:r>
          </a:p>
          <a:p>
            <a:r>
              <a:rPr lang="en-US" sz="2400" dirty="0" smtClean="0">
                <a:solidFill>
                  <a:srgbClr val="262626"/>
                </a:solidFill>
                <a:latin typeface="DroidSerif"/>
              </a:rPr>
              <a:t>Proposed $0.15/bag fee on bags was dropped – expected to reduce reuse performance, simply shift to paper</a:t>
            </a:r>
          </a:p>
          <a:p>
            <a:r>
              <a:rPr lang="en-US" sz="2400" dirty="0" smtClean="0">
                <a:solidFill>
                  <a:srgbClr val="262626"/>
                </a:solidFill>
                <a:latin typeface="DroidSerif"/>
              </a:rPr>
              <a:t>Bill includes a provision to study outcomes</a:t>
            </a:r>
            <a:endParaRPr lang="en-US" sz="2400" dirty="0"/>
          </a:p>
        </p:txBody>
      </p:sp>
    </p:spTree>
    <p:extLst>
      <p:ext uri="{BB962C8B-B14F-4D97-AF65-F5344CB8AC3E}">
        <p14:creationId xmlns="" xmlns:p14="http://schemas.microsoft.com/office/powerpoint/2010/main" val="2948541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for Retailers</a:t>
            </a:r>
            <a:endParaRPr lang="en-US" dirty="0"/>
          </a:p>
        </p:txBody>
      </p:sp>
      <p:sp>
        <p:nvSpPr>
          <p:cNvPr id="3" name="Content Placeholder 2"/>
          <p:cNvSpPr>
            <a:spLocks noGrp="1"/>
          </p:cNvSpPr>
          <p:nvPr>
            <p:ph idx="1"/>
          </p:nvPr>
        </p:nvSpPr>
        <p:spPr>
          <a:xfrm>
            <a:off x="457200" y="2133600"/>
            <a:ext cx="8229600" cy="4191000"/>
          </a:xfrm>
        </p:spPr>
        <p:txBody>
          <a:bodyPr/>
          <a:lstStyle/>
          <a:p>
            <a:pPr lvl="0"/>
            <a:r>
              <a:rPr lang="en-US" dirty="0" smtClean="0"/>
              <a:t>Retailers </a:t>
            </a:r>
            <a:r>
              <a:rPr lang="en-US" dirty="0"/>
              <a:t>save money if people bring their own bags. </a:t>
            </a:r>
            <a:endParaRPr lang="en-US" dirty="0" smtClean="0"/>
          </a:p>
          <a:p>
            <a:pPr lvl="0"/>
            <a:r>
              <a:rPr lang="en-US" dirty="0" smtClean="0"/>
              <a:t>No longer willing to contest these laws, don’t want to look </a:t>
            </a:r>
            <a:r>
              <a:rPr lang="en-US" dirty="0"/>
              <a:t>like the bad guys </a:t>
            </a:r>
            <a:r>
              <a:rPr lang="en-US" dirty="0" smtClean="0"/>
              <a:t>but </a:t>
            </a:r>
            <a:r>
              <a:rPr lang="en-US" dirty="0"/>
              <a:t>happy to reduce costs when most shoppers bring their own bags. </a:t>
            </a:r>
            <a:endParaRPr lang="en-US" dirty="0" smtClean="0"/>
          </a:p>
          <a:p>
            <a:pPr lvl="0"/>
            <a:r>
              <a:rPr lang="en-US" dirty="0" smtClean="0"/>
              <a:t>Generally happy if they are able to charge </a:t>
            </a:r>
            <a:r>
              <a:rPr lang="en-US" dirty="0"/>
              <a:t>a fee that covers the cost of the bags they </a:t>
            </a:r>
            <a:r>
              <a:rPr lang="en-US" dirty="0" smtClean="0"/>
              <a:t>provide.</a:t>
            </a:r>
          </a:p>
          <a:p>
            <a:pPr lvl="0"/>
            <a:r>
              <a:rPr lang="en-US" b="1" i="1" dirty="0" smtClean="0">
                <a:solidFill>
                  <a:schemeClr val="bg2">
                    <a:lumMod val="25000"/>
                  </a:schemeClr>
                </a:solidFill>
              </a:rPr>
              <a:t>Supermarkets voluntarily selling reusable bags / charging for single use bags for years; now trickling down (e.g. Wawa)</a:t>
            </a:r>
            <a:endParaRPr lang="en-US" b="1" i="1" dirty="0">
              <a:solidFill>
                <a:schemeClr val="bg2">
                  <a:lumMod val="25000"/>
                </a:schemeClr>
              </a:solidFill>
            </a:endParaRPr>
          </a:p>
          <a:p>
            <a:endParaRPr lang="en-US" dirty="0"/>
          </a:p>
        </p:txBody>
      </p:sp>
    </p:spTree>
    <p:extLst>
      <p:ext uri="{BB962C8B-B14F-4D97-AF65-F5344CB8AC3E}">
        <p14:creationId xmlns="" xmlns:p14="http://schemas.microsoft.com/office/powerpoint/2010/main" val="2255776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Content Placeholder 2"/>
          <p:cNvSpPr>
            <a:spLocks noGrp="1"/>
          </p:cNvSpPr>
          <p:nvPr>
            <p:ph idx="1"/>
          </p:nvPr>
        </p:nvSpPr>
        <p:spPr>
          <a:xfrm>
            <a:off x="533400" y="1447800"/>
            <a:ext cx="8077200" cy="4876800"/>
          </a:xfrm>
        </p:spPr>
        <p:txBody>
          <a:bodyPr>
            <a:normAutofit lnSpcReduction="10000"/>
          </a:bodyPr>
          <a:lstStyle/>
          <a:p>
            <a:pPr marL="112713" indent="-112713">
              <a:buFontTx/>
              <a:buNone/>
            </a:pPr>
            <a:r>
              <a:rPr lang="en-US" dirty="0" smtClean="0">
                <a:cs typeface="ＭＳ Ｐゴシック" pitchFamily="34" charset="-128"/>
              </a:rPr>
              <a:t>These are not YET the answer (maybe some day).</a:t>
            </a:r>
          </a:p>
          <a:p>
            <a:pPr marL="112713" indent="-112713"/>
            <a:endParaRPr lang="en-US" sz="500" dirty="0" smtClean="0">
              <a:cs typeface="ＭＳ Ｐゴシック" pitchFamily="34" charset="-128"/>
            </a:endParaRPr>
          </a:p>
          <a:p>
            <a:pPr marL="228600" indent="-228600"/>
            <a:r>
              <a:rPr lang="en-US" sz="2400" dirty="0" smtClean="0">
                <a:cs typeface="ＭＳ Ｐゴシック" pitchFamily="34" charset="-128"/>
              </a:rPr>
              <a:t>Contaminate </a:t>
            </a:r>
            <a:r>
              <a:rPr lang="en-US" altLang="en-US" sz="2400" dirty="0" smtClean="0">
                <a:cs typeface="ＭＳ Ｐゴシック" pitchFamily="34" charset="-128"/>
              </a:rPr>
              <a:t>‘</a:t>
            </a:r>
            <a:r>
              <a:rPr lang="en-US" sz="2400" dirty="0" smtClean="0">
                <a:cs typeface="ＭＳ Ｐゴシック" pitchFamily="34" charset="-128"/>
              </a:rPr>
              <a:t>regular</a:t>
            </a:r>
            <a:r>
              <a:rPr lang="en-US" altLang="en-US" sz="2400" dirty="0" smtClean="0">
                <a:cs typeface="ＭＳ Ｐゴシック" pitchFamily="34" charset="-128"/>
              </a:rPr>
              <a:t>’</a:t>
            </a:r>
            <a:r>
              <a:rPr lang="en-US" sz="2400" dirty="0" smtClean="0">
                <a:cs typeface="ＭＳ Ｐゴシック" pitchFamily="34" charset="-128"/>
              </a:rPr>
              <a:t> plastics recycling if mixed in</a:t>
            </a:r>
          </a:p>
          <a:p>
            <a:pPr marL="228600" indent="-228600"/>
            <a:r>
              <a:rPr lang="en-US" sz="2400" dirty="0" smtClean="0">
                <a:cs typeface="ＭＳ Ｐゴシック" pitchFamily="34" charset="-128"/>
              </a:rPr>
              <a:t>No standard for use of “biodegradable” or “compostable”</a:t>
            </a:r>
          </a:p>
          <a:p>
            <a:pPr marL="228600" indent="-228600"/>
            <a:r>
              <a:rPr lang="en-US" sz="2400" dirty="0" smtClean="0">
                <a:cs typeface="ＭＳ Ｐゴシック" pitchFamily="34" charset="-128"/>
              </a:rPr>
              <a:t>“</a:t>
            </a:r>
            <a:r>
              <a:rPr lang="en-US" sz="2400" dirty="0" err="1" smtClean="0">
                <a:cs typeface="ＭＳ Ｐゴシック" pitchFamily="34" charset="-128"/>
              </a:rPr>
              <a:t>Compostables</a:t>
            </a:r>
            <a:r>
              <a:rPr lang="en-US" sz="2400" dirty="0" smtClean="0">
                <a:cs typeface="ＭＳ Ｐゴシック" pitchFamily="34" charset="-128"/>
              </a:rPr>
              <a:t>” require INDUSTRIAL COMPOSTING to biodegrade (140</a:t>
            </a:r>
            <a:r>
              <a:rPr lang="en-US" sz="2400" baseline="30000" dirty="0" smtClean="0">
                <a:cs typeface="ＭＳ Ｐゴシック" pitchFamily="34" charset="-128"/>
              </a:rPr>
              <a:t>o</a:t>
            </a:r>
            <a:r>
              <a:rPr lang="en-US" sz="2400" dirty="0" smtClean="0">
                <a:cs typeface="ＭＳ Ｐゴシック" pitchFamily="34" charset="-128"/>
              </a:rPr>
              <a:t>F and fed microbes)</a:t>
            </a:r>
          </a:p>
          <a:p>
            <a:pPr marL="228600" indent="-228600"/>
            <a:r>
              <a:rPr lang="en-US" sz="2400" dirty="0" smtClean="0">
                <a:cs typeface="ＭＳ Ｐゴシック" pitchFamily="34" charset="-128"/>
              </a:rPr>
              <a:t>“</a:t>
            </a:r>
            <a:r>
              <a:rPr lang="en-US" sz="2400" dirty="0" err="1" smtClean="0">
                <a:cs typeface="ＭＳ Ｐゴシック" pitchFamily="34" charset="-128"/>
              </a:rPr>
              <a:t>Photodegradeables</a:t>
            </a:r>
            <a:r>
              <a:rPr lang="en-US" sz="2400" dirty="0" smtClean="0">
                <a:cs typeface="ＭＳ Ｐゴシック" pitchFamily="34" charset="-128"/>
              </a:rPr>
              <a:t>” – only degrade if “ideal conditions” and make micro-plastic particles</a:t>
            </a:r>
          </a:p>
          <a:p>
            <a:pPr marL="228600" indent="-228600"/>
            <a:r>
              <a:rPr lang="en-US" sz="2400" dirty="0" smtClean="0">
                <a:cs typeface="ＭＳ Ｐゴシック" pitchFamily="34" charset="-128"/>
              </a:rPr>
              <a:t>Do not biodegrade </a:t>
            </a:r>
            <a:br>
              <a:rPr lang="en-US" sz="2400" dirty="0" smtClean="0">
                <a:cs typeface="ＭＳ Ｐゴシック" pitchFamily="34" charset="-128"/>
              </a:rPr>
            </a:br>
            <a:r>
              <a:rPr lang="en-US" sz="2400" dirty="0" smtClean="0">
                <a:cs typeface="ＭＳ Ｐゴシック" pitchFamily="34" charset="-128"/>
              </a:rPr>
              <a:t>in water or when </a:t>
            </a:r>
            <a:br>
              <a:rPr lang="en-US" sz="2400" dirty="0" smtClean="0">
                <a:cs typeface="ＭＳ Ｐゴシック" pitchFamily="34" charset="-128"/>
              </a:rPr>
            </a:br>
            <a:r>
              <a:rPr lang="en-US" sz="2400" dirty="0" smtClean="0">
                <a:cs typeface="ＭＳ Ｐゴシック" pitchFamily="34" charset="-128"/>
              </a:rPr>
              <a:t>littered, acts like </a:t>
            </a:r>
            <a:br>
              <a:rPr lang="en-US" sz="2400" dirty="0" smtClean="0">
                <a:cs typeface="ＭＳ Ｐゴシック" pitchFamily="34" charset="-128"/>
              </a:rPr>
            </a:br>
            <a:r>
              <a:rPr lang="en-US" altLang="en-US" sz="2400" dirty="0" smtClean="0">
                <a:cs typeface="ＭＳ Ｐゴシック" pitchFamily="34" charset="-128"/>
              </a:rPr>
              <a:t>‘</a:t>
            </a:r>
            <a:r>
              <a:rPr lang="en-US" sz="2400" dirty="0" smtClean="0">
                <a:cs typeface="ＭＳ Ｐゴシック" pitchFamily="34" charset="-128"/>
              </a:rPr>
              <a:t>regular</a:t>
            </a:r>
            <a:r>
              <a:rPr lang="en-US" altLang="en-US" sz="2400" dirty="0" smtClean="0">
                <a:cs typeface="ＭＳ Ｐゴシック" pitchFamily="34" charset="-128"/>
              </a:rPr>
              <a:t>’</a:t>
            </a:r>
            <a:r>
              <a:rPr lang="en-US" sz="2400" dirty="0" smtClean="0">
                <a:cs typeface="ＭＳ Ｐゴシック" pitchFamily="34" charset="-128"/>
              </a:rPr>
              <a:t> plastics </a:t>
            </a:r>
            <a:br>
              <a:rPr lang="en-US" sz="2400" dirty="0" smtClean="0">
                <a:cs typeface="ＭＳ Ｐゴシック" pitchFamily="34" charset="-128"/>
              </a:rPr>
            </a:br>
            <a:r>
              <a:rPr lang="en-US" sz="2400" dirty="0" smtClean="0">
                <a:cs typeface="ＭＳ Ｐゴシック" pitchFamily="34" charset="-128"/>
              </a:rPr>
              <a:t>and </a:t>
            </a:r>
            <a:r>
              <a:rPr lang="en-US" sz="2400" dirty="0" err="1" smtClean="0">
                <a:cs typeface="ＭＳ Ｐゴシック" pitchFamily="34" charset="-128"/>
              </a:rPr>
              <a:t>photodegrade</a:t>
            </a:r>
            <a:r>
              <a:rPr lang="en-US" sz="2400" dirty="0" smtClean="0">
                <a:cs typeface="ＭＳ Ｐゴシック" pitchFamily="34" charset="-128"/>
              </a:rPr>
              <a:t>.</a:t>
            </a:r>
          </a:p>
          <a:p>
            <a:pPr marL="112713" indent="-112713">
              <a:buFontTx/>
              <a:buNone/>
            </a:pPr>
            <a:endParaRPr lang="en-US" sz="2400" dirty="0" smtClean="0">
              <a:solidFill>
                <a:srgbClr val="7F7F7F"/>
              </a:solidFill>
              <a:cs typeface="ＭＳ Ｐゴシック" pitchFamily="34" charset="-128"/>
            </a:endParaRPr>
          </a:p>
          <a:p>
            <a:pPr marL="112713" indent="-112713"/>
            <a:endParaRPr lang="en-US" sz="2400" dirty="0" smtClean="0">
              <a:solidFill>
                <a:srgbClr val="7F7F7F"/>
              </a:solidFill>
              <a:cs typeface="ＭＳ Ｐゴシック" pitchFamily="34" charset="-128"/>
            </a:endParaRPr>
          </a:p>
        </p:txBody>
      </p:sp>
      <p:pic>
        <p:nvPicPr>
          <p:cNvPr id="14338" name="Picture 3"/>
          <p:cNvPicPr>
            <a:picLocks noChangeAspect="1"/>
          </p:cNvPicPr>
          <p:nvPr/>
        </p:nvPicPr>
        <p:blipFill>
          <a:blip r:embed="rId3"/>
          <a:srcRect/>
          <a:stretch>
            <a:fillRect/>
          </a:stretch>
        </p:blipFill>
        <p:spPr bwMode="auto">
          <a:xfrm>
            <a:off x="6019800" y="4038600"/>
            <a:ext cx="2819400" cy="2819400"/>
          </a:xfrm>
          <a:prstGeom prst="rect">
            <a:avLst/>
          </a:prstGeom>
          <a:noFill/>
          <a:ln w="9525">
            <a:noFill/>
            <a:miter lim="800000"/>
            <a:headEnd/>
            <a:tailEnd/>
          </a:ln>
        </p:spPr>
      </p:pic>
      <p:pic>
        <p:nvPicPr>
          <p:cNvPr id="14339" name="Picture 4"/>
          <p:cNvPicPr>
            <a:picLocks noChangeAspect="1"/>
          </p:cNvPicPr>
          <p:nvPr/>
        </p:nvPicPr>
        <p:blipFill>
          <a:blip r:embed="rId4"/>
          <a:srcRect/>
          <a:stretch>
            <a:fillRect/>
          </a:stretch>
        </p:blipFill>
        <p:spPr bwMode="auto">
          <a:xfrm>
            <a:off x="3352800" y="4281488"/>
            <a:ext cx="2922588" cy="2195512"/>
          </a:xfrm>
          <a:prstGeom prst="rect">
            <a:avLst/>
          </a:prstGeom>
          <a:noFill/>
          <a:ln w="9525">
            <a:noFill/>
            <a:miter lim="800000"/>
            <a:headEnd/>
            <a:tailEnd/>
          </a:ln>
        </p:spPr>
      </p:pic>
      <p:sp>
        <p:nvSpPr>
          <p:cNvPr id="9"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a:spcBef>
                <a:spcPct val="50000"/>
              </a:spcBef>
              <a:defRPr/>
            </a:pPr>
            <a:endParaRPr lang="en-US" sz="3600" dirty="0">
              <a:solidFill>
                <a:schemeClr val="bg1"/>
              </a:solidFill>
              <a:latin typeface="+mj-lt"/>
              <a:ea typeface="+mn-ea"/>
              <a:cs typeface="ＭＳ Ｐゴシック" charset="-128"/>
            </a:endParaRPr>
          </a:p>
        </p:txBody>
      </p:sp>
      <p:sp>
        <p:nvSpPr>
          <p:cNvPr id="7" name="Rectangle 6"/>
          <p:cNvSpPr/>
          <p:nvPr/>
        </p:nvSpPr>
        <p:spPr>
          <a:xfrm>
            <a:off x="381000" y="762000"/>
            <a:ext cx="8458200" cy="646331"/>
          </a:xfrm>
          <a:prstGeom prst="rect">
            <a:avLst/>
          </a:prstGeom>
        </p:spPr>
        <p:txBody>
          <a:bodyPr wrap="square">
            <a:spAutoFit/>
          </a:bodyPr>
          <a:lstStyle/>
          <a:p>
            <a:pPr algn="ctr">
              <a:spcBef>
                <a:spcPct val="50000"/>
              </a:spcBef>
              <a:defRPr/>
            </a:pPr>
            <a:r>
              <a:rPr lang="en-US" sz="3600" dirty="0" smtClean="0">
                <a:solidFill>
                  <a:schemeClr val="tx2"/>
                </a:solidFill>
                <a:latin typeface="+mj-lt"/>
                <a:ea typeface="+mj-ea"/>
                <a:cs typeface="+mj-cs"/>
              </a:rPr>
              <a:t>Don’t Exempt </a:t>
            </a:r>
            <a:r>
              <a:rPr lang="en-US" sz="3600" dirty="0" err="1" smtClean="0">
                <a:solidFill>
                  <a:schemeClr val="tx2"/>
                </a:solidFill>
                <a:latin typeface="+mj-lt"/>
                <a:ea typeface="+mj-ea"/>
                <a:cs typeface="+mj-cs"/>
              </a:rPr>
              <a:t>Biodegradeable</a:t>
            </a:r>
            <a:r>
              <a:rPr lang="en-US" sz="3600" dirty="0" smtClean="0">
                <a:solidFill>
                  <a:schemeClr val="tx2"/>
                </a:solidFill>
                <a:latin typeface="+mj-lt"/>
                <a:ea typeface="+mj-ea"/>
                <a:cs typeface="+mj-cs"/>
              </a:rPr>
              <a:t>/Compostable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19912"/>
          </a:xfrm>
        </p:spPr>
        <p:txBody>
          <a:bodyPr/>
          <a:lstStyle/>
          <a:p>
            <a:r>
              <a:rPr lang="en-US" dirty="0" smtClean="0"/>
              <a:t>Recommendations</a:t>
            </a:r>
            <a:endParaRPr lang="en-US" dirty="0"/>
          </a:p>
        </p:txBody>
      </p:sp>
      <p:sp>
        <p:nvSpPr>
          <p:cNvPr id="3" name="Content Placeholder 2"/>
          <p:cNvSpPr>
            <a:spLocks noGrp="1"/>
          </p:cNvSpPr>
          <p:nvPr>
            <p:ph idx="1"/>
          </p:nvPr>
        </p:nvSpPr>
        <p:spPr>
          <a:xfrm>
            <a:off x="457200" y="1828800"/>
            <a:ext cx="8229600" cy="4465320"/>
          </a:xfrm>
        </p:spPr>
        <p:txBody>
          <a:bodyPr>
            <a:normAutofit fontScale="92500" lnSpcReduction="20000"/>
          </a:bodyPr>
          <a:lstStyle/>
          <a:p>
            <a:r>
              <a:rPr lang="en-US" dirty="0" smtClean="0"/>
              <a:t>Best choice is Hybrid Ban / Fee (e.g., West Chester)</a:t>
            </a:r>
          </a:p>
          <a:p>
            <a:r>
              <a:rPr lang="en-US" dirty="0" smtClean="0"/>
              <a:t>2</a:t>
            </a:r>
            <a:r>
              <a:rPr lang="en-US" baseline="30000" dirty="0" smtClean="0"/>
              <a:t>nd</a:t>
            </a:r>
            <a:r>
              <a:rPr lang="en-US" dirty="0" smtClean="0"/>
              <a:t> Best is Fee only – transitional (e.g., Narberth)</a:t>
            </a:r>
          </a:p>
          <a:p>
            <a:r>
              <a:rPr lang="en-US" dirty="0" smtClean="0"/>
              <a:t>NOT Recommended – Ban only (e.g., Philadelphia) because it is shown NOT to encourage bag reuse</a:t>
            </a:r>
          </a:p>
          <a:p>
            <a:pPr>
              <a:buNone/>
            </a:pPr>
            <a:r>
              <a:rPr lang="en-US" b="1" dirty="0" smtClean="0"/>
              <a:t>Also Consider:</a:t>
            </a:r>
          </a:p>
          <a:p>
            <a:r>
              <a:rPr lang="en-US" dirty="0" smtClean="0"/>
              <a:t>1 year to Effective Date to allow retailer preparation</a:t>
            </a:r>
          </a:p>
          <a:p>
            <a:r>
              <a:rPr lang="en-US" dirty="0" smtClean="0"/>
              <a:t>Resolution calling for state-wide Hybrid/Ban</a:t>
            </a:r>
          </a:p>
          <a:p>
            <a:r>
              <a:rPr lang="en-US" dirty="0" smtClean="0"/>
              <a:t>Work with HPED on transition and tools for small businesses, e.g.:</a:t>
            </a:r>
          </a:p>
          <a:p>
            <a:pPr lvl="1"/>
            <a:r>
              <a:rPr lang="en-US" dirty="0" smtClean="0"/>
              <a:t>Standard “Buy Local” bag reusable bag design with negotiated pricing)</a:t>
            </a:r>
          </a:p>
          <a:p>
            <a:pPr lvl="1"/>
            <a:r>
              <a:rPr lang="en-US" dirty="0" smtClean="0"/>
              <a:t>Possibly Sponsor an initial bag purchase allocated to those who attend information session.</a:t>
            </a:r>
          </a:p>
        </p:txBody>
      </p:sp>
    </p:spTree>
    <p:extLst>
      <p:ext uri="{BB962C8B-B14F-4D97-AF65-F5344CB8AC3E}">
        <p14:creationId xmlns="" xmlns:p14="http://schemas.microsoft.com/office/powerpoint/2010/main" val="1760277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19912"/>
          </a:xfrm>
        </p:spPr>
        <p:txBody>
          <a:bodyPr/>
          <a:lstStyle/>
          <a:p>
            <a:r>
              <a:rPr lang="en-US" dirty="0" smtClean="0"/>
              <a:t>Notes on 2020 to 2022 Updates</a:t>
            </a:r>
            <a:endParaRPr lang="en-US" dirty="0"/>
          </a:p>
        </p:txBody>
      </p:sp>
      <p:sp>
        <p:nvSpPr>
          <p:cNvPr id="3" name="Content Placeholder 2"/>
          <p:cNvSpPr>
            <a:spLocks noGrp="1"/>
          </p:cNvSpPr>
          <p:nvPr>
            <p:ph idx="1"/>
          </p:nvPr>
        </p:nvSpPr>
        <p:spPr>
          <a:xfrm>
            <a:off x="457200" y="2057400"/>
            <a:ext cx="8229600" cy="4236720"/>
          </a:xfrm>
        </p:spPr>
        <p:txBody>
          <a:bodyPr>
            <a:normAutofit lnSpcReduction="10000"/>
          </a:bodyPr>
          <a:lstStyle/>
          <a:p>
            <a:r>
              <a:rPr lang="en-US" dirty="0" smtClean="0"/>
              <a:t>Changes tracked / Explanatory Notes in MS Word doc</a:t>
            </a:r>
            <a:endParaRPr lang="en-US" dirty="0" smtClean="0"/>
          </a:p>
          <a:p>
            <a:r>
              <a:rPr lang="en-US" dirty="0" smtClean="0"/>
              <a:t>Reusable </a:t>
            </a:r>
            <a:r>
              <a:rPr lang="en-US" dirty="0" smtClean="0"/>
              <a:t>bag </a:t>
            </a:r>
            <a:r>
              <a:rPr lang="en-US" dirty="0" smtClean="0"/>
              <a:t>definition better matches those reused </a:t>
            </a:r>
            <a:r>
              <a:rPr lang="en-US" dirty="0" smtClean="0"/>
              <a:t>by consumers</a:t>
            </a:r>
            <a:r>
              <a:rPr lang="en-US" dirty="0" smtClean="0"/>
              <a:t>.</a:t>
            </a:r>
          </a:p>
          <a:p>
            <a:r>
              <a:rPr lang="en-US" dirty="0" smtClean="0"/>
              <a:t>Added “</a:t>
            </a:r>
            <a:r>
              <a:rPr lang="en-US" dirty="0" smtClean="0"/>
              <a:t>compliant straw”, </a:t>
            </a:r>
            <a:r>
              <a:rPr lang="en-US" dirty="0" smtClean="0"/>
              <a:t>certified compostable, to eliminate </a:t>
            </a:r>
            <a:r>
              <a:rPr lang="en-US" dirty="0" smtClean="0"/>
              <a:t>the need to provide an exception to request a plastic </a:t>
            </a:r>
            <a:r>
              <a:rPr lang="en-US" dirty="0" smtClean="0"/>
              <a:t>straw</a:t>
            </a:r>
            <a:endParaRPr lang="en-US" dirty="0" smtClean="0"/>
          </a:p>
          <a:p>
            <a:r>
              <a:rPr lang="en-US" dirty="0" smtClean="0"/>
              <a:t>Fee from fixed $0.10 </a:t>
            </a:r>
            <a:r>
              <a:rPr lang="en-US" dirty="0" smtClean="0"/>
              <a:t>to “a minimum of $</a:t>
            </a:r>
            <a:r>
              <a:rPr lang="en-US" dirty="0" smtClean="0"/>
              <a:t>0.15” </a:t>
            </a:r>
            <a:r>
              <a:rPr lang="en-US" dirty="0" smtClean="0"/>
              <a:t>per compliant bag in recognition of actual costs. This allows stores to charge more if they so choose and further promotes consumer selection of reusable </a:t>
            </a:r>
            <a:r>
              <a:rPr lang="en-US" dirty="0" smtClean="0"/>
              <a:t>bags</a:t>
            </a:r>
          </a:p>
        </p:txBody>
      </p:sp>
    </p:spTree>
    <p:extLst>
      <p:ext uri="{BB962C8B-B14F-4D97-AF65-F5344CB8AC3E}">
        <p14:creationId xmlns="" xmlns:p14="http://schemas.microsoft.com/office/powerpoint/2010/main" val="1760277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ppuglionesi\AppData\Local\Microsoft\Windows\Temporary Internet Files\Content.IE5\5M546S8B\Photo_IMPACT[1].jpg"/>
          <p:cNvPicPr>
            <a:picLocks noChangeAspect="1" noChangeArrowheads="1"/>
          </p:cNvPicPr>
          <p:nvPr/>
        </p:nvPicPr>
        <p:blipFill>
          <a:blip r:embed="rId2">
            <a:lum bright="8000"/>
          </a:blip>
          <a:srcRect/>
          <a:stretch>
            <a:fillRect/>
          </a:stretch>
        </p:blipFill>
        <p:spPr bwMode="auto">
          <a:xfrm>
            <a:off x="-2661" y="-23391"/>
            <a:ext cx="10328093" cy="6881391"/>
          </a:xfrm>
          <a:prstGeom prst="rect">
            <a:avLst/>
          </a:prstGeom>
          <a:noFill/>
        </p:spPr>
      </p:pic>
    </p:spTree>
    <p:extLst>
      <p:ext uri="{BB962C8B-B14F-4D97-AF65-F5344CB8AC3E}">
        <p14:creationId xmlns="" xmlns:p14="http://schemas.microsoft.com/office/powerpoint/2010/main" val="1760277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667512"/>
          </a:xfrm>
        </p:spPr>
        <p:txBody>
          <a:bodyPr>
            <a:normAutofit fontScale="90000"/>
          </a:bodyPr>
          <a:lstStyle/>
          <a:p>
            <a:r>
              <a:rPr lang="en-US" dirty="0" smtClean="0"/>
              <a:t>Resources</a:t>
            </a:r>
            <a:endParaRPr lang="en-US" dirty="0"/>
          </a:p>
        </p:txBody>
      </p:sp>
      <p:sp>
        <p:nvSpPr>
          <p:cNvPr id="3" name="Content Placeholder 2"/>
          <p:cNvSpPr>
            <a:spLocks noGrp="1"/>
          </p:cNvSpPr>
          <p:nvPr>
            <p:ph idx="1"/>
          </p:nvPr>
        </p:nvSpPr>
        <p:spPr>
          <a:xfrm>
            <a:off x="457200" y="1676400"/>
            <a:ext cx="8229600" cy="4648200"/>
          </a:xfrm>
        </p:spPr>
        <p:txBody>
          <a:bodyPr>
            <a:normAutofit fontScale="92500" lnSpcReduction="20000"/>
          </a:bodyPr>
          <a:lstStyle/>
          <a:p>
            <a:r>
              <a:rPr lang="en-US" dirty="0" smtClean="0">
                <a:hlinkClick r:id="rId2"/>
              </a:rPr>
              <a:t>http://publicfiles.surfrider.org/Plastics/Plastic_Bag_Law_Activist_Toolkit_2019.pdf</a:t>
            </a:r>
            <a:endParaRPr lang="en-US" dirty="0" smtClean="0">
              <a:hlinkClick r:id="rId3"/>
            </a:endParaRPr>
          </a:p>
          <a:p>
            <a:r>
              <a:rPr lang="en-US" dirty="0" smtClean="0">
                <a:hlinkClick r:id="rId3"/>
              </a:rPr>
              <a:t>https</a:t>
            </a:r>
            <a:r>
              <a:rPr lang="en-US" dirty="0">
                <a:hlinkClick r:id="rId3"/>
              </a:rPr>
              <a:t>://www.vox.com/the-highlight/2019/8/20/20806651/plastic-bag-ban-straw-ban-</a:t>
            </a:r>
            <a:r>
              <a:rPr lang="en-US" dirty="0" smtClean="0">
                <a:hlinkClick r:id="rId3"/>
              </a:rPr>
              <a:t>tax</a:t>
            </a:r>
            <a:endParaRPr lang="en-US" dirty="0" smtClean="0"/>
          </a:p>
          <a:p>
            <a:r>
              <a:rPr lang="en-US" dirty="0">
                <a:hlinkClick r:id="rId4"/>
              </a:rPr>
              <a:t>https://greenliving.lovetoknow.com/</a:t>
            </a:r>
            <a:r>
              <a:rPr lang="en-US" dirty="0" smtClean="0">
                <a:hlinkClick r:id="rId4"/>
              </a:rPr>
              <a:t>Are_Plastic_Shopping_Bags_a_Problem_in_Our_Environment</a:t>
            </a:r>
            <a:endParaRPr lang="en-US" dirty="0" smtClean="0"/>
          </a:p>
          <a:p>
            <a:r>
              <a:rPr lang="en-US" dirty="0">
                <a:hlinkClick r:id="rId5"/>
              </a:rPr>
              <a:t>https://www.biologicaldiversity.org/programs/population_and_sustainability/sustainability/</a:t>
            </a:r>
            <a:r>
              <a:rPr lang="en-US" dirty="0" smtClean="0">
                <a:hlinkClick r:id="rId5"/>
              </a:rPr>
              <a:t>plastic_bag_facts.html</a:t>
            </a:r>
            <a:endParaRPr lang="en-US" dirty="0" smtClean="0"/>
          </a:p>
          <a:p>
            <a:r>
              <a:rPr lang="en-US" dirty="0">
                <a:hlinkClick r:id="rId6"/>
              </a:rPr>
              <a:t>https://d2ouvy59p0dg6k.cloudfront.net/downloads/plastic_ingestion_web_spreads_1.</a:t>
            </a:r>
            <a:r>
              <a:rPr lang="en-US" dirty="0" smtClean="0">
                <a:hlinkClick r:id="rId6"/>
              </a:rPr>
              <a:t>pdf</a:t>
            </a:r>
            <a:endParaRPr lang="en-US" dirty="0" smtClean="0"/>
          </a:p>
          <a:p>
            <a:r>
              <a:rPr lang="en-US" dirty="0"/>
              <a:t>Narberth Ordinance</a:t>
            </a:r>
            <a:r>
              <a:rPr lang="en-US" dirty="0" smtClean="0"/>
              <a:t>: </a:t>
            </a:r>
            <a:r>
              <a:rPr lang="en-US" dirty="0" smtClean="0">
                <a:hlinkClick r:id="rId7"/>
              </a:rPr>
              <a:t>https</a:t>
            </a:r>
            <a:r>
              <a:rPr lang="en-US" dirty="0">
                <a:hlinkClick r:id="rId7"/>
              </a:rPr>
              <a:t>://www.ecode360.com/NA0447/laws/LF1057727.</a:t>
            </a:r>
            <a:r>
              <a:rPr lang="en-US" dirty="0" smtClean="0">
                <a:hlinkClick r:id="rId7"/>
              </a:rPr>
              <a:t>pdf</a:t>
            </a:r>
            <a:r>
              <a:rPr lang="en-US" dirty="0" smtClean="0"/>
              <a:t> </a:t>
            </a:r>
          </a:p>
          <a:p>
            <a:endParaRPr lang="en-US" dirty="0" smtClean="0"/>
          </a:p>
          <a:p>
            <a:endParaRPr lang="en-US" dirty="0"/>
          </a:p>
        </p:txBody>
      </p:sp>
    </p:spTree>
    <p:extLst>
      <p:ext uri="{BB962C8B-B14F-4D97-AF65-F5344CB8AC3E}">
        <p14:creationId xmlns="" xmlns:p14="http://schemas.microsoft.com/office/powerpoint/2010/main" val="70736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88" y="6083300"/>
            <a:ext cx="8475662" cy="744538"/>
          </a:xfrm>
        </p:spPr>
        <p:txBody>
          <a:bodyPr>
            <a:normAutofit fontScale="92500" lnSpcReduction="20000"/>
          </a:bodyPr>
          <a:lstStyle/>
          <a:p>
            <a:pPr>
              <a:defRPr/>
            </a:pPr>
            <a:r>
              <a:rPr lang="en-US" dirty="0" smtClean="0">
                <a:solidFill>
                  <a:schemeClr val="tx1"/>
                </a:solidFill>
              </a:rPr>
              <a:t>Thousands of marine </a:t>
            </a:r>
            <a:r>
              <a:rPr lang="en-US" dirty="0">
                <a:solidFill>
                  <a:schemeClr val="tx1"/>
                </a:solidFill>
              </a:rPr>
              <a:t>mammals </a:t>
            </a:r>
            <a:r>
              <a:rPr lang="en-US" dirty="0" smtClean="0">
                <a:solidFill>
                  <a:schemeClr val="tx1"/>
                </a:solidFill>
              </a:rPr>
              <a:t>and sea </a:t>
            </a:r>
            <a:r>
              <a:rPr lang="en-US" dirty="0">
                <a:solidFill>
                  <a:schemeClr val="tx1"/>
                </a:solidFill>
              </a:rPr>
              <a:t>birds die every year after ingesting or being tangled in plastic marine litter.</a:t>
            </a:r>
          </a:p>
        </p:txBody>
      </p:sp>
      <p:pic>
        <p:nvPicPr>
          <p:cNvPr id="28674" name="Picture 1" descr="albatross_cjordan_SM.jpg"/>
          <p:cNvPicPr>
            <a:picLocks noChangeAspect="1"/>
          </p:cNvPicPr>
          <p:nvPr/>
        </p:nvPicPr>
        <p:blipFill>
          <a:blip r:embed="rId3"/>
          <a:srcRect/>
          <a:stretch>
            <a:fillRect/>
          </a:stretch>
        </p:blipFill>
        <p:spPr bwMode="auto">
          <a:xfrm>
            <a:off x="0" y="0"/>
            <a:ext cx="4876800" cy="3657600"/>
          </a:xfrm>
          <a:prstGeom prst="rect">
            <a:avLst/>
          </a:prstGeom>
          <a:noFill/>
          <a:ln w="9525">
            <a:noFill/>
            <a:miter lim="800000"/>
            <a:headEnd/>
            <a:tailEnd/>
          </a:ln>
        </p:spPr>
      </p:pic>
      <p:pic>
        <p:nvPicPr>
          <p:cNvPr id="28675" name="Picture 4" descr="underwater.bags.jpg"/>
          <p:cNvPicPr>
            <a:picLocks noChangeAspect="1"/>
          </p:cNvPicPr>
          <p:nvPr/>
        </p:nvPicPr>
        <p:blipFill>
          <a:blip r:embed="rId4"/>
          <a:srcRect/>
          <a:stretch>
            <a:fillRect/>
          </a:stretch>
        </p:blipFill>
        <p:spPr bwMode="auto">
          <a:xfrm>
            <a:off x="1447800" y="3429000"/>
            <a:ext cx="5715000" cy="2566988"/>
          </a:xfrm>
          <a:prstGeom prst="rect">
            <a:avLst/>
          </a:prstGeom>
          <a:noFill/>
          <a:ln w="9525">
            <a:noFill/>
            <a:miter lim="800000"/>
            <a:headEnd/>
            <a:tailEnd/>
          </a:ln>
        </p:spPr>
      </p:pic>
      <p:pic>
        <p:nvPicPr>
          <p:cNvPr id="28676" name="Picture 5" descr="Figure8Turtle.jpg"/>
          <p:cNvPicPr>
            <a:picLocks noChangeAspect="1"/>
          </p:cNvPicPr>
          <p:nvPr/>
        </p:nvPicPr>
        <p:blipFill>
          <a:blip r:embed="rId5"/>
          <a:srcRect/>
          <a:stretch>
            <a:fillRect/>
          </a:stretch>
        </p:blipFill>
        <p:spPr bwMode="auto">
          <a:xfrm>
            <a:off x="4648200" y="0"/>
            <a:ext cx="4641850" cy="3481388"/>
          </a:xfrm>
          <a:prstGeom prst="rect">
            <a:avLst/>
          </a:prstGeom>
          <a:noFill/>
          <a:ln w="9525">
            <a:noFill/>
            <a:miter lim="800000"/>
            <a:headEnd/>
            <a:tailEnd/>
          </a:ln>
        </p:spPr>
      </p:pic>
      <p:sp>
        <p:nvSpPr>
          <p:cNvPr id="6" name="TextBox 5"/>
          <p:cNvSpPr txBox="1"/>
          <p:nvPr/>
        </p:nvSpPr>
        <p:spPr>
          <a:xfrm>
            <a:off x="7239000" y="3733800"/>
            <a:ext cx="1771984" cy="1384995"/>
          </a:xfrm>
          <a:prstGeom prst="rect">
            <a:avLst/>
          </a:prstGeom>
          <a:noFill/>
        </p:spPr>
        <p:txBody>
          <a:bodyPr wrap="square" rtlCol="0">
            <a:spAutoFit/>
          </a:bodyPr>
          <a:lstStyle/>
          <a:p>
            <a:r>
              <a:rPr lang="en-US" sz="1200" dirty="0" smtClean="0"/>
              <a:t>Source: </a:t>
            </a:r>
          </a:p>
          <a:p>
            <a:r>
              <a:rPr lang="en-US" sz="1200" dirty="0" err="1" smtClean="0"/>
              <a:t>Surfrider</a:t>
            </a:r>
            <a:r>
              <a:rPr lang="en-US" sz="1200" dirty="0" smtClean="0"/>
              <a:t> San Diego Rise Above Plastics; </a:t>
            </a:r>
          </a:p>
          <a:p>
            <a:r>
              <a:rPr lang="en-US" sz="1200" dirty="0" smtClean="0"/>
              <a:t>https://sandiego.surfrider.org/wp-content/uploads/2013/04/RAP.ppt</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81000" y="5410200"/>
            <a:ext cx="8382000" cy="1143000"/>
          </a:xfrm>
        </p:spPr>
        <p:txBody>
          <a:bodyPr/>
          <a:lstStyle/>
          <a:p>
            <a:pPr eaLnBrk="1" hangingPunct="1"/>
            <a:r>
              <a:rPr lang="en-US" sz="2300" smtClean="0"/>
              <a:t>All of this debris on the right (more than a half-pound of plastic) was removed from the stomach of an albatross on remote Midway Island in Hawaii</a:t>
            </a:r>
          </a:p>
        </p:txBody>
      </p:sp>
      <p:pic>
        <p:nvPicPr>
          <p:cNvPr id="30722" name="Picture 8"/>
          <p:cNvPicPr>
            <a:picLocks noChangeAspect="1" noChangeArrowheads="1"/>
          </p:cNvPicPr>
          <p:nvPr/>
        </p:nvPicPr>
        <p:blipFill>
          <a:blip r:embed="rId3"/>
          <a:srcRect/>
          <a:stretch>
            <a:fillRect/>
          </a:stretch>
        </p:blipFill>
        <p:spPr bwMode="auto">
          <a:xfrm>
            <a:off x="228600" y="533400"/>
            <a:ext cx="8705850" cy="4800600"/>
          </a:xfrm>
          <a:prstGeom prst="rect">
            <a:avLst/>
          </a:prstGeom>
          <a:noFill/>
          <a:ln w="9525">
            <a:noFill/>
            <a:miter lim="800000"/>
            <a:headEnd/>
            <a:tailEnd/>
          </a:ln>
        </p:spPr>
      </p:pic>
      <p:sp>
        <p:nvSpPr>
          <p:cNvPr id="4" name="TextBox 3"/>
          <p:cNvSpPr txBox="1"/>
          <p:nvPr/>
        </p:nvSpPr>
        <p:spPr>
          <a:xfrm>
            <a:off x="4114800" y="6211669"/>
            <a:ext cx="4876800" cy="646331"/>
          </a:xfrm>
          <a:prstGeom prst="rect">
            <a:avLst/>
          </a:prstGeom>
          <a:noFill/>
        </p:spPr>
        <p:txBody>
          <a:bodyPr wrap="square" rtlCol="0">
            <a:spAutoFit/>
          </a:bodyPr>
          <a:lstStyle/>
          <a:p>
            <a:r>
              <a:rPr lang="en-US" sz="1200" dirty="0" smtClean="0"/>
              <a:t>Source: </a:t>
            </a:r>
            <a:r>
              <a:rPr lang="en-US" sz="1200" dirty="0" err="1" smtClean="0"/>
              <a:t>Surfrider</a:t>
            </a:r>
            <a:r>
              <a:rPr lang="en-US" sz="1200" dirty="0" smtClean="0"/>
              <a:t> San Diego Rise Above Plastics; </a:t>
            </a:r>
          </a:p>
          <a:p>
            <a:r>
              <a:rPr lang="en-US" sz="1200" dirty="0" smtClean="0">
                <a:hlinkClick r:id="rId4"/>
              </a:rPr>
              <a:t>https://sandiego.surfrider.org/wp-content/uploads/2013/04/RAP.ppt</a:t>
            </a:r>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ngested microplastic.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0"/>
            <a:ext cx="5197141" cy="6858000"/>
          </a:xfrm>
          <a:prstGeom prst="rect">
            <a:avLst/>
          </a:prstGeom>
        </p:spPr>
      </p:pic>
      <p:sp>
        <p:nvSpPr>
          <p:cNvPr id="2" name="TextBox 1"/>
          <p:cNvSpPr txBox="1"/>
          <p:nvPr/>
        </p:nvSpPr>
        <p:spPr>
          <a:xfrm>
            <a:off x="5257800" y="304800"/>
            <a:ext cx="3733800" cy="2308324"/>
          </a:xfrm>
          <a:prstGeom prst="rect">
            <a:avLst/>
          </a:prstGeom>
          <a:noFill/>
        </p:spPr>
        <p:txBody>
          <a:bodyPr wrap="square" rtlCol="0">
            <a:spAutoFit/>
          </a:bodyPr>
          <a:lstStyle/>
          <a:p>
            <a:r>
              <a:rPr lang="en-US" sz="3600" b="1" dirty="0" smtClean="0">
                <a:solidFill>
                  <a:srgbClr val="FF0000"/>
                </a:solidFill>
                <a:latin typeface="Arial" pitchFamily="34" charset="0"/>
                <a:cs typeface="Arial" pitchFamily="34" charset="0"/>
              </a:rPr>
              <a:t>What We are Eating/Drinking</a:t>
            </a:r>
          </a:p>
          <a:p>
            <a:endParaRPr lang="en-US" sz="2400" dirty="0" smtClean="0"/>
          </a:p>
          <a:p>
            <a:r>
              <a:rPr lang="en-US" sz="2400" b="1" dirty="0" smtClean="0">
                <a:latin typeface="Arial Narrow" pitchFamily="34" charset="0"/>
              </a:rPr>
              <a:t>Particles of </a:t>
            </a:r>
            <a:r>
              <a:rPr lang="en-US" sz="2400" b="1" dirty="0" err="1" smtClean="0">
                <a:latin typeface="Arial Narrow" pitchFamily="34" charset="0"/>
              </a:rPr>
              <a:t>microplastics</a:t>
            </a:r>
            <a:r>
              <a:rPr lang="en-US" sz="2400" b="1" dirty="0" smtClean="0">
                <a:latin typeface="Arial Narrow" pitchFamily="34" charset="0"/>
              </a:rPr>
              <a:t>  </a:t>
            </a:r>
          </a:p>
          <a:p>
            <a:r>
              <a:rPr lang="en-US" sz="2400" b="1" dirty="0" smtClean="0">
                <a:latin typeface="Arial Narrow" pitchFamily="34" charset="0"/>
              </a:rPr>
              <a:t>(0-1 mm) consumed per week</a:t>
            </a:r>
            <a:endParaRPr lang="en-US" sz="2400" b="1" dirty="0">
              <a:latin typeface="Arial Narrow" pitchFamily="34" charset="0"/>
            </a:endParaRPr>
          </a:p>
        </p:txBody>
      </p:sp>
      <p:sp>
        <p:nvSpPr>
          <p:cNvPr id="3" name="TextBox 2"/>
          <p:cNvSpPr txBox="1"/>
          <p:nvPr/>
        </p:nvSpPr>
        <p:spPr>
          <a:xfrm>
            <a:off x="5410200" y="3505200"/>
            <a:ext cx="3200400" cy="1938992"/>
          </a:xfrm>
          <a:prstGeom prst="rect">
            <a:avLst/>
          </a:prstGeom>
          <a:noFill/>
        </p:spPr>
        <p:txBody>
          <a:bodyPr wrap="square" rtlCol="0">
            <a:spAutoFit/>
          </a:bodyPr>
          <a:lstStyle/>
          <a:p>
            <a:r>
              <a:rPr lang="en-US" sz="2400" b="1" dirty="0" smtClean="0">
                <a:latin typeface="Arial Narrow" pitchFamily="34" charset="0"/>
              </a:rPr>
              <a:t>% of Water Samples Containing Plastic Fibers</a:t>
            </a:r>
          </a:p>
          <a:p>
            <a:endParaRPr lang="en-US" sz="2400" dirty="0" smtClean="0"/>
          </a:p>
          <a:p>
            <a:endParaRPr lang="en-US" sz="2400" dirty="0"/>
          </a:p>
          <a:p>
            <a:r>
              <a:rPr lang="en-US" sz="2400" b="1" dirty="0" smtClean="0">
                <a:latin typeface="Arial Narrow" pitchFamily="34" charset="0"/>
              </a:rPr>
              <a:t># of Fibers per 500 ml </a:t>
            </a:r>
            <a:endParaRPr lang="en-US" sz="2400" b="1" dirty="0">
              <a:latin typeface="Arial Narrow" pitchFamily="34" charset="0"/>
            </a:endParaRPr>
          </a:p>
        </p:txBody>
      </p:sp>
      <p:sp>
        <p:nvSpPr>
          <p:cNvPr id="5" name="TextBox 4"/>
          <p:cNvSpPr txBox="1"/>
          <p:nvPr/>
        </p:nvSpPr>
        <p:spPr>
          <a:xfrm>
            <a:off x="2819400" y="6400800"/>
            <a:ext cx="6147837" cy="461665"/>
          </a:xfrm>
          <a:prstGeom prst="rect">
            <a:avLst/>
          </a:prstGeom>
          <a:noFill/>
        </p:spPr>
        <p:txBody>
          <a:bodyPr wrap="none" rtlCol="0">
            <a:spAutoFit/>
          </a:bodyPr>
          <a:lstStyle/>
          <a:p>
            <a:r>
              <a:rPr lang="en-US" sz="1200" dirty="0">
                <a:hlinkClick r:id="rId3"/>
              </a:rPr>
              <a:t>https://d2ouvy59p0dg6k.cloudfront.net/downloads/plastic_ingestion_web_spreads_1.</a:t>
            </a:r>
            <a:r>
              <a:rPr lang="en-US" sz="1200" dirty="0" smtClean="0">
                <a:hlinkClick r:id="rId3"/>
              </a:rPr>
              <a:t>pdf</a:t>
            </a:r>
            <a:endParaRPr lang="en-US" sz="1200" dirty="0" smtClean="0"/>
          </a:p>
          <a:p>
            <a:endParaRPr lang="en-US" sz="1200" dirty="0"/>
          </a:p>
        </p:txBody>
      </p:sp>
      <p:cxnSp>
        <p:nvCxnSpPr>
          <p:cNvPr id="9" name="Straight Connector 8"/>
          <p:cNvCxnSpPr/>
          <p:nvPr/>
        </p:nvCxnSpPr>
        <p:spPr>
          <a:xfrm>
            <a:off x="7467600" y="4267200"/>
            <a:ext cx="0" cy="685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562600" y="4953000"/>
            <a:ext cx="1905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6100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896112"/>
          </a:xfrm>
        </p:spPr>
        <p:txBody>
          <a:bodyPr>
            <a:normAutofit/>
          </a:bodyPr>
          <a:lstStyle/>
          <a:p>
            <a:r>
              <a:rPr lang="en-US" dirty="0" smtClean="0"/>
              <a:t>We Can’t Recycle Our Way Out</a:t>
            </a:r>
            <a:endParaRPr lang="en-US" dirty="0"/>
          </a:p>
        </p:txBody>
      </p:sp>
      <p:pic>
        <p:nvPicPr>
          <p:cNvPr id="3" name="Picture 6" descr="recovery .jpg"/>
          <p:cNvPicPr>
            <a:picLocks noChangeAspect="1"/>
          </p:cNvPicPr>
          <p:nvPr/>
        </p:nvPicPr>
        <p:blipFill>
          <a:blip r:embed="rId2"/>
          <a:srcRect/>
          <a:stretch>
            <a:fillRect/>
          </a:stretch>
        </p:blipFill>
        <p:spPr bwMode="auto">
          <a:xfrm>
            <a:off x="0" y="1238250"/>
            <a:ext cx="9144000" cy="5619750"/>
          </a:xfrm>
          <a:prstGeom prst="rect">
            <a:avLst/>
          </a:prstGeom>
          <a:noFill/>
          <a:ln w="9525">
            <a:noFill/>
            <a:miter lim="800000"/>
            <a:headEnd/>
            <a:tailEnd/>
          </a:ln>
        </p:spPr>
      </p:pic>
      <p:sp>
        <p:nvSpPr>
          <p:cNvPr id="4" name="TextBox 3"/>
          <p:cNvSpPr txBox="1"/>
          <p:nvPr/>
        </p:nvSpPr>
        <p:spPr>
          <a:xfrm>
            <a:off x="742616" y="2057400"/>
            <a:ext cx="6039184" cy="646331"/>
          </a:xfrm>
          <a:prstGeom prst="rect">
            <a:avLst/>
          </a:prstGeom>
          <a:noFill/>
        </p:spPr>
        <p:txBody>
          <a:bodyPr wrap="square" rtlCol="0">
            <a:spAutoFit/>
          </a:bodyPr>
          <a:lstStyle/>
          <a:p>
            <a:r>
              <a:rPr lang="en-US" sz="1200" dirty="0" smtClean="0"/>
              <a:t>Source: </a:t>
            </a:r>
            <a:r>
              <a:rPr lang="en-US" sz="1200" dirty="0" err="1" smtClean="0"/>
              <a:t>Surfrider</a:t>
            </a:r>
            <a:r>
              <a:rPr lang="en-US" sz="1200" dirty="0" smtClean="0"/>
              <a:t> San Diego Rise Above Plastics; Data from </a:t>
            </a:r>
            <a:r>
              <a:rPr lang="en-US" sz="1200" dirty="0" err="1" smtClean="0"/>
              <a:t>CalRecycle</a:t>
            </a:r>
            <a:endParaRPr lang="en-US" sz="1200" dirty="0" smtClean="0"/>
          </a:p>
          <a:p>
            <a:r>
              <a:rPr lang="en-US" sz="1200" dirty="0" smtClean="0">
                <a:hlinkClick r:id="rId3"/>
              </a:rPr>
              <a:t>https://sandiego.surfrider.org/wp-content/uploads/2013/04/RAP.ppt</a:t>
            </a:r>
            <a:endParaRPr lang="en-US" sz="1200" dirty="0" smtClean="0"/>
          </a:p>
          <a:p>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838200"/>
          </a:xfrm>
        </p:spPr>
        <p:txBody>
          <a:bodyPr>
            <a:normAutofit fontScale="90000"/>
          </a:bodyPr>
          <a:lstStyle/>
          <a:p>
            <a:r>
              <a:rPr lang="en-US" sz="5400" b="1" dirty="0" smtClean="0"/>
              <a:t>Role of Single Use Plastic Bags</a:t>
            </a:r>
            <a:endParaRPr lang="en-US" sz="5400" b="1" dirty="0"/>
          </a:p>
        </p:txBody>
      </p:sp>
      <p:sp>
        <p:nvSpPr>
          <p:cNvPr id="3" name="Content Placeholder 2"/>
          <p:cNvSpPr>
            <a:spLocks noGrp="1"/>
          </p:cNvSpPr>
          <p:nvPr>
            <p:ph idx="1"/>
          </p:nvPr>
        </p:nvSpPr>
        <p:spPr>
          <a:xfrm>
            <a:off x="527050" y="1752600"/>
            <a:ext cx="8312150" cy="4572000"/>
          </a:xfrm>
        </p:spPr>
        <p:txBody>
          <a:bodyPr>
            <a:normAutofit fontScale="92500" lnSpcReduction="10000"/>
          </a:bodyPr>
          <a:lstStyle/>
          <a:p>
            <a:r>
              <a:rPr lang="en-US" dirty="0" smtClean="0"/>
              <a:t>What is the problem and the role of Single Use Plastic Bags (SUPG)</a:t>
            </a:r>
          </a:p>
          <a:p>
            <a:r>
              <a:rPr lang="en-US" dirty="0"/>
              <a:t>D</a:t>
            </a:r>
            <a:r>
              <a:rPr lang="en-US" dirty="0" smtClean="0"/>
              <a:t>efinitions	</a:t>
            </a:r>
          </a:p>
          <a:p>
            <a:r>
              <a:rPr lang="en-US" dirty="0" smtClean="0"/>
              <a:t>Examples of local ordinances and where implemented </a:t>
            </a:r>
          </a:p>
          <a:p>
            <a:r>
              <a:rPr lang="en-US" dirty="0"/>
              <a:t>H</a:t>
            </a:r>
            <a:r>
              <a:rPr lang="en-US" dirty="0" smtClean="0"/>
              <a:t>ow effective they have bans and bag taxes been</a:t>
            </a:r>
          </a:p>
          <a:p>
            <a:r>
              <a:rPr lang="en-US" dirty="0" smtClean="0"/>
              <a:t>EAC recommendations</a:t>
            </a:r>
            <a:br>
              <a:rPr lang="en-US" dirty="0" smtClean="0"/>
            </a:br>
            <a:endParaRPr lang="en-US" sz="1400" dirty="0" smtClean="0"/>
          </a:p>
          <a:p>
            <a:pPr>
              <a:buNone/>
            </a:pPr>
            <a:r>
              <a:rPr lang="en-US" dirty="0" smtClean="0"/>
              <a:t>ULTIMATE GOALS: </a:t>
            </a:r>
            <a:endParaRPr lang="en-US" dirty="0"/>
          </a:p>
          <a:p>
            <a:r>
              <a:rPr lang="en-US" dirty="0" smtClean="0"/>
              <a:t>Reduce our contribution to plastics pollution in our community and waterways, reduce human and animal ingestion of plastics and contribute to regional, state and global solutions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rmAutofit/>
          </a:bodyPr>
          <a:lstStyle/>
          <a:p>
            <a:r>
              <a:rPr lang="en-US" sz="6000" dirty="0" smtClean="0"/>
              <a:t>Definitions</a:t>
            </a:r>
            <a:endParaRPr lang="en-US" dirty="0"/>
          </a:p>
        </p:txBody>
      </p:sp>
      <p:sp>
        <p:nvSpPr>
          <p:cNvPr id="3" name="Content Placeholder 2"/>
          <p:cNvSpPr>
            <a:spLocks noGrp="1"/>
          </p:cNvSpPr>
          <p:nvPr>
            <p:ph idx="1"/>
          </p:nvPr>
        </p:nvSpPr>
        <p:spPr>
          <a:xfrm>
            <a:off x="381000" y="1905000"/>
            <a:ext cx="4648200" cy="4724400"/>
          </a:xfrm>
        </p:spPr>
        <p:txBody>
          <a:bodyPr>
            <a:normAutofit fontScale="92500"/>
          </a:bodyPr>
          <a:lstStyle/>
          <a:p>
            <a:r>
              <a:rPr lang="en-US" u="sng" dirty="0" smtClean="0"/>
              <a:t>Single Use Plastic Bag (SUPB)</a:t>
            </a:r>
            <a:r>
              <a:rPr lang="en-US" dirty="0" smtClean="0"/>
              <a:t>: a bag made of thin plastic intended for only one use, </a:t>
            </a:r>
            <a:br>
              <a:rPr lang="en-US" dirty="0" smtClean="0"/>
            </a:br>
            <a:r>
              <a:rPr lang="en-US" dirty="0" smtClean="0"/>
              <a:t>then disposal</a:t>
            </a:r>
          </a:p>
          <a:p>
            <a:r>
              <a:rPr lang="en-US" u="sng" dirty="0" smtClean="0"/>
              <a:t>Reusable Bag</a:t>
            </a:r>
            <a:r>
              <a:rPr lang="en-US" dirty="0" smtClean="0"/>
              <a:t>: a bag made of cloth or other durable fabric and is designed and intended for multiple uses</a:t>
            </a:r>
          </a:p>
          <a:p>
            <a:r>
              <a:rPr lang="en-US" u="sng" dirty="0" smtClean="0"/>
              <a:t>Fee</a:t>
            </a:r>
            <a:r>
              <a:rPr lang="en-US" dirty="0" smtClean="0"/>
              <a:t>:  Any charge collected by a business in exchange for a SUPB that is given to a patron</a:t>
            </a:r>
            <a:endParaRPr lang="en-US" dirty="0"/>
          </a:p>
        </p:txBody>
      </p:sp>
      <p:pic>
        <p:nvPicPr>
          <p:cNvPr id="19460" name="Picture 4" descr="Image result for plastic bag ban surfrider&quot;"/>
          <p:cNvPicPr>
            <a:picLocks noChangeAspect="1" noChangeArrowheads="1"/>
          </p:cNvPicPr>
          <p:nvPr/>
        </p:nvPicPr>
        <p:blipFill>
          <a:blip r:embed="rId2"/>
          <a:srcRect l="11529" t="24167" b="2778"/>
          <a:stretch>
            <a:fillRect/>
          </a:stretch>
        </p:blipFill>
        <p:spPr bwMode="auto">
          <a:xfrm>
            <a:off x="5181600" y="1219200"/>
            <a:ext cx="3735841" cy="4130085"/>
          </a:xfrm>
          <a:prstGeom prst="rect">
            <a:avLst/>
          </a:prstGeom>
          <a:noFill/>
        </p:spPr>
      </p:pic>
      <p:sp>
        <p:nvSpPr>
          <p:cNvPr id="6" name="TextBox 5"/>
          <p:cNvSpPr txBox="1"/>
          <p:nvPr/>
        </p:nvSpPr>
        <p:spPr>
          <a:xfrm>
            <a:off x="5105400" y="5638800"/>
            <a:ext cx="3886200" cy="600164"/>
          </a:xfrm>
          <a:prstGeom prst="rect">
            <a:avLst/>
          </a:prstGeom>
          <a:noFill/>
        </p:spPr>
        <p:txBody>
          <a:bodyPr wrap="square" rtlCol="0">
            <a:spAutoFit/>
          </a:bodyPr>
          <a:lstStyle/>
          <a:p>
            <a:r>
              <a:rPr lang="en-US" sz="1100" dirty="0" smtClean="0"/>
              <a:t>Source:  San Diego </a:t>
            </a:r>
            <a:r>
              <a:rPr lang="en-US" sz="1100" dirty="0" err="1" smtClean="0"/>
              <a:t>Coastkeeper</a:t>
            </a:r>
            <a:r>
              <a:rPr lang="en-US" sz="1100" dirty="0" smtClean="0"/>
              <a:t> </a:t>
            </a:r>
            <a:r>
              <a:rPr lang="en-US" sz="1100" dirty="0" smtClean="0">
                <a:hlinkClick r:id="rId3"/>
              </a:rPr>
              <a:t>https://www.sdcoastkeeper.org/blog/uncategorized/4547/attachment/travis-as-plastic-bag-monster_ccd-2011</a:t>
            </a:r>
            <a:endParaRPr lang="en-US" sz="1100" dirty="0"/>
          </a:p>
        </p:txBody>
      </p:sp>
    </p:spTree>
    <p:extLst>
      <p:ext uri="{BB962C8B-B14F-4D97-AF65-F5344CB8AC3E}">
        <p14:creationId xmlns="" xmlns:p14="http://schemas.microsoft.com/office/powerpoint/2010/main" val="146148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A Few Plastic Facts </a:t>
            </a:r>
            <a:endParaRPr lang="en-US" dirty="0"/>
          </a:p>
        </p:txBody>
      </p:sp>
      <p:sp>
        <p:nvSpPr>
          <p:cNvPr id="3" name="Content Placeholder 2"/>
          <p:cNvSpPr>
            <a:spLocks noGrp="1"/>
          </p:cNvSpPr>
          <p:nvPr>
            <p:ph idx="1"/>
          </p:nvPr>
        </p:nvSpPr>
        <p:spPr>
          <a:xfrm>
            <a:off x="533400" y="1600200"/>
            <a:ext cx="8153400" cy="4648200"/>
          </a:xfrm>
        </p:spPr>
        <p:txBody>
          <a:bodyPr>
            <a:normAutofit fontScale="92500"/>
          </a:bodyPr>
          <a:lstStyle/>
          <a:p>
            <a:r>
              <a:rPr lang="en-US" dirty="0" smtClean="0">
                <a:latin typeface="Arial Narrow" pitchFamily="34" charset="0"/>
              </a:rPr>
              <a:t>~5-13 million tons of plastic enter oceans each year from land</a:t>
            </a:r>
          </a:p>
          <a:p>
            <a:r>
              <a:rPr lang="en-US" dirty="0" smtClean="0">
                <a:latin typeface="Arial Narrow" pitchFamily="34" charset="0"/>
              </a:rPr>
              <a:t>In 2015, of ~730,000 tons of high density poly-ethylene (HDPE) plastic “bags, sacks and wraps” waste in the US, only 5.5% recycled</a:t>
            </a:r>
          </a:p>
          <a:p>
            <a:r>
              <a:rPr lang="en-US" dirty="0" smtClean="0">
                <a:latin typeface="Arial Narrow" pitchFamily="34" charset="0"/>
              </a:rPr>
              <a:t>Plastics do not biodegrade, but break up into small particles </a:t>
            </a:r>
            <a:br>
              <a:rPr lang="en-US" dirty="0" smtClean="0">
                <a:latin typeface="Arial Narrow" pitchFamily="34" charset="0"/>
              </a:rPr>
            </a:br>
            <a:r>
              <a:rPr lang="en-US" dirty="0" smtClean="0">
                <a:latin typeface="Arial Narrow" pitchFamily="34" charset="0"/>
              </a:rPr>
              <a:t>that persist in the ocean, adsorb toxins, and enter the food chain</a:t>
            </a:r>
          </a:p>
          <a:p>
            <a:r>
              <a:rPr lang="en-US" dirty="0" smtClean="0">
                <a:latin typeface="Arial Narrow" pitchFamily="34" charset="0"/>
              </a:rPr>
              <a:t>Most “</a:t>
            </a:r>
            <a:r>
              <a:rPr lang="en-US" dirty="0" err="1" smtClean="0">
                <a:latin typeface="Arial Narrow" pitchFamily="34" charset="0"/>
              </a:rPr>
              <a:t>bioplastics</a:t>
            </a:r>
            <a:r>
              <a:rPr lang="en-US" dirty="0" smtClean="0">
                <a:latin typeface="Arial Narrow" pitchFamily="34" charset="0"/>
              </a:rPr>
              <a:t>” persist just like </a:t>
            </a:r>
            <a:br>
              <a:rPr lang="en-US" dirty="0" smtClean="0">
                <a:latin typeface="Arial Narrow" pitchFamily="34" charset="0"/>
              </a:rPr>
            </a:br>
            <a:r>
              <a:rPr lang="en-US" dirty="0" smtClean="0">
                <a:latin typeface="Arial Narrow" pitchFamily="34" charset="0"/>
              </a:rPr>
              <a:t>petroleum-based plastic</a:t>
            </a:r>
          </a:p>
          <a:p>
            <a:r>
              <a:rPr lang="en-US" dirty="0" smtClean="0">
                <a:latin typeface="Arial Narrow" pitchFamily="34" charset="0"/>
              </a:rPr>
              <a:t>Commonly used plastics, when </a:t>
            </a:r>
            <a:br>
              <a:rPr lang="en-US" dirty="0" smtClean="0">
                <a:latin typeface="Arial Narrow" pitchFamily="34" charset="0"/>
              </a:rPr>
            </a:br>
            <a:r>
              <a:rPr lang="en-US" dirty="0" smtClean="0">
                <a:latin typeface="Arial Narrow" pitchFamily="34" charset="0"/>
              </a:rPr>
              <a:t>exposed to elements, release </a:t>
            </a:r>
            <a:br>
              <a:rPr lang="en-US" dirty="0" smtClean="0">
                <a:latin typeface="Arial Narrow" pitchFamily="34" charset="0"/>
              </a:rPr>
            </a:br>
            <a:r>
              <a:rPr lang="en-US" dirty="0" smtClean="0">
                <a:latin typeface="Arial Narrow" pitchFamily="34" charset="0"/>
              </a:rPr>
              <a:t>methane and ethylene </a:t>
            </a:r>
            <a:br>
              <a:rPr lang="en-US" dirty="0" smtClean="0">
                <a:latin typeface="Arial Narrow" pitchFamily="34" charset="0"/>
              </a:rPr>
            </a:br>
            <a:r>
              <a:rPr lang="en-US" dirty="0" smtClean="0">
                <a:latin typeface="Arial Narrow" pitchFamily="34" charset="0"/>
              </a:rPr>
              <a:t>greenhouse gases</a:t>
            </a:r>
          </a:p>
        </p:txBody>
      </p:sp>
      <p:sp>
        <p:nvSpPr>
          <p:cNvPr id="4" name="TextBox 3"/>
          <p:cNvSpPr txBox="1"/>
          <p:nvPr/>
        </p:nvSpPr>
        <p:spPr>
          <a:xfrm>
            <a:off x="1219200" y="6400800"/>
            <a:ext cx="6424964" cy="307777"/>
          </a:xfrm>
          <a:prstGeom prst="rect">
            <a:avLst/>
          </a:prstGeom>
          <a:noFill/>
        </p:spPr>
        <p:txBody>
          <a:bodyPr wrap="none" rtlCol="0">
            <a:spAutoFit/>
          </a:bodyPr>
          <a:lstStyle/>
          <a:p>
            <a:r>
              <a:rPr lang="en-US" sz="1400" dirty="0" smtClean="0"/>
              <a:t>See beachapedia.org/</a:t>
            </a:r>
            <a:r>
              <a:rPr lang="en-US" sz="1400" dirty="0" err="1" smtClean="0"/>
              <a:t>Plastic_Pollution_Facts_and_Figures</a:t>
            </a:r>
            <a:r>
              <a:rPr lang="en-US" sz="1400" dirty="0" smtClean="0"/>
              <a:t> for primary references</a:t>
            </a:r>
            <a:endParaRPr lang="en-US" sz="1400" dirty="0"/>
          </a:p>
        </p:txBody>
      </p:sp>
      <p:pic>
        <p:nvPicPr>
          <p:cNvPr id="5" name="Picture 4" descr="Landfill-garbage-bags.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00600" y="3733800"/>
            <a:ext cx="4094988" cy="258449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6257</TotalTime>
  <Words>1930</Words>
  <Application>Microsoft Office PowerPoint</Application>
  <PresentationFormat>On-screen Show (4:3)</PresentationFormat>
  <Paragraphs>186</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HAVERFORD TOWNSHIP ENVIRONMENTAL ADVISORY COMMITTEE</vt:lpstr>
      <vt:lpstr>Costing Marine Life, Costing Us</vt:lpstr>
      <vt:lpstr>Slide 3</vt:lpstr>
      <vt:lpstr>All of this debris on the right (more than a half-pound of plastic) was removed from the stomach of an albatross on remote Midway Island in Hawaii</vt:lpstr>
      <vt:lpstr>Slide 5</vt:lpstr>
      <vt:lpstr>We Can’t Recycle Our Way Out</vt:lpstr>
      <vt:lpstr>Role of Single Use Plastic Bags</vt:lpstr>
      <vt:lpstr>Definitions</vt:lpstr>
      <vt:lpstr>A Few Plastic Facts </vt:lpstr>
      <vt:lpstr>A Few Plastic Facts </vt:lpstr>
      <vt:lpstr> 10 Facts About Single-use Plastic Bags</vt:lpstr>
      <vt:lpstr>Slide 12</vt:lpstr>
      <vt:lpstr>State Action Examples  https://www.ncsl.org/research/environment-and-natural-resources/plastic-bag-legislation.aspx </vt:lpstr>
      <vt:lpstr>Slide 14</vt:lpstr>
      <vt:lpstr>PA History /Recent “Hold” on Local Bans</vt:lpstr>
      <vt:lpstr>Which Bag Laws Work? </vt:lpstr>
      <vt:lpstr>Which Bag Laws Work Best? </vt:lpstr>
      <vt:lpstr>Chicago reported some higher garbage bag purchases due to those reusing SUPBs  https://review.chicagobooth.edu/economics/2019/article/why-banning-plastic-bags-doesn-t-work-intended  </vt:lpstr>
      <vt:lpstr>Narberth Bag Fee / Plastic Straw Ban https://www.ecode360.com/NA0447/laws/LF1057727.pdf  </vt:lpstr>
      <vt:lpstr>West Chester Hybrid Ban/Fee</vt:lpstr>
      <vt:lpstr>Philadelphia Bag Ban  https://www.phillyvoice.com/philadelphia-plastic-bag-ban-single-use-no-fee-2020-city-council-squilla/ </vt:lpstr>
      <vt:lpstr>Pros and Cons for Retailers</vt:lpstr>
      <vt:lpstr>Slide 23</vt:lpstr>
      <vt:lpstr>Recommendations</vt:lpstr>
      <vt:lpstr>Notes on 2020 to 2022 Updates</vt:lpstr>
      <vt:lpstr>Slide 26</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HAVERFORD TWP ENVIRONEMTNAL ADVISORY COMMITTEE (EAC)</dc:title>
  <dc:creator>Jesse</dc:creator>
  <cp:lastModifiedBy>ppuglionesi</cp:lastModifiedBy>
  <cp:revision>241</cp:revision>
  <dcterms:created xsi:type="dcterms:W3CDTF">2014-09-16T01:08:44Z</dcterms:created>
  <dcterms:modified xsi:type="dcterms:W3CDTF">2022-02-03T14:11:51Z</dcterms:modified>
</cp:coreProperties>
</file>