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72" r:id="rId2"/>
    <p:sldId id="277" r:id="rId3"/>
    <p:sldId id="276" r:id="rId4"/>
    <p:sldId id="278" r:id="rId5"/>
    <p:sldId id="279"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88497" autoAdjust="0"/>
  </p:normalViewPr>
  <p:slideViewPr>
    <p:cSldViewPr snapToGrid="0">
      <p:cViewPr>
        <p:scale>
          <a:sx n="100" d="100"/>
          <a:sy n="100" d="100"/>
        </p:scale>
        <p:origin x="14" y="-11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3/2/2023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mn-lt"/>
              </a:rPr>
              <a:t>Personal background: I’m a resident of Ardmore and a </a:t>
            </a:r>
            <a:r>
              <a:rPr lang="en-US" sz="3200" b="0" i="0" dirty="0">
                <a:solidFill>
                  <a:srgbClr val="1F1F1F"/>
                </a:solidFill>
                <a:effectLst/>
                <a:latin typeface="+mn-lt"/>
              </a:rPr>
              <a:t>Penn Wynne Elementary School parent of two children, now in 4</a:t>
            </a:r>
            <a:r>
              <a:rPr lang="en-US" sz="3200" b="0" i="0" baseline="30000" dirty="0">
                <a:solidFill>
                  <a:srgbClr val="1F1F1F"/>
                </a:solidFill>
                <a:effectLst/>
                <a:latin typeface="+mn-lt"/>
              </a:rPr>
              <a:t>th</a:t>
            </a:r>
            <a:r>
              <a:rPr lang="en-US" sz="3200" b="0" i="0" dirty="0">
                <a:solidFill>
                  <a:srgbClr val="1F1F1F"/>
                </a:solidFill>
                <a:effectLst/>
                <a:latin typeface="+mn-lt"/>
              </a:rPr>
              <a:t> grade and 1</a:t>
            </a:r>
            <a:r>
              <a:rPr lang="en-US" sz="3200" b="0" i="0" baseline="30000" dirty="0">
                <a:solidFill>
                  <a:srgbClr val="1F1F1F"/>
                </a:solidFill>
                <a:effectLst/>
                <a:latin typeface="+mn-lt"/>
              </a:rPr>
              <a:t>st</a:t>
            </a:r>
            <a:r>
              <a:rPr lang="en-US" sz="3200" b="0" i="0" dirty="0">
                <a:solidFill>
                  <a:srgbClr val="1F1F1F"/>
                </a:solidFill>
                <a:effectLst/>
                <a:latin typeface="+mn-lt"/>
              </a:rPr>
              <a:t> grade, both who will be attending Black Rock Middle School.  I’m also a f</a:t>
            </a:r>
            <a:r>
              <a:rPr lang="en-US" sz="3200" dirty="0">
                <a:latin typeface="+mn-lt"/>
              </a:rPr>
              <a:t>ounding member of a PHS Tree Tender group called Ardmore Tree Stewards, member of the LMT Shade Tree Commission, I’m a Pennsylvania Master Naturalist, and in training to become a Penn State Master Watershed Steward</a:t>
            </a:r>
          </a:p>
          <a:p>
            <a:endParaRPr lang="en-US" sz="3200" dirty="0">
              <a:latin typeface="+mn-lt"/>
            </a:endParaRPr>
          </a:p>
          <a:p>
            <a:r>
              <a:rPr lang="en-US" sz="3200" dirty="0">
                <a:latin typeface="+mn-lt"/>
              </a:rPr>
              <a:t>This is the wrong development for this site.  I have some comments on why.</a:t>
            </a:r>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used the U.S. Forest Service’s </a:t>
            </a:r>
            <a:r>
              <a:rPr lang="en-US" dirty="0" err="1"/>
              <a:t>iTree</a:t>
            </a:r>
            <a:r>
              <a:rPr lang="en-US" dirty="0"/>
              <a:t> canopy tool to plot 200 data points in the Oakwell shape file, and calculate the benefits provided by this site.</a:t>
            </a:r>
          </a:p>
          <a:p>
            <a:endParaRPr lang="en-US" dirty="0"/>
          </a:p>
          <a:p>
            <a:r>
              <a:rPr lang="en-US" dirty="0"/>
              <a:t>72% tree canopy &amp; shrubs</a:t>
            </a:r>
          </a:p>
          <a:p>
            <a:r>
              <a:rPr lang="en-US" dirty="0"/>
              <a:t>17% grass/ herbaceous</a:t>
            </a:r>
          </a:p>
          <a:p>
            <a:endParaRPr lang="en-US" dirty="0"/>
          </a:p>
          <a:p>
            <a:r>
              <a:rPr lang="en-US" dirty="0"/>
              <a:t>Hydrological benefits include avoided runoff, evaporation, interception, and transpiration.</a:t>
            </a:r>
          </a:p>
          <a:p>
            <a:endParaRPr lang="en-US" dirty="0"/>
          </a:p>
          <a:p>
            <a:r>
              <a:rPr lang="en-US" dirty="0"/>
              <a:t>The site currently includes an incredible amount mature trees presumably well over 100 years old.  The species includes some of our largest and most important native tree species and genera: white oaks, red oaks, pines, native maples, Eastern hemlock, tulip tree, black cherry, bald cypress, American holly, basswood, Kentucky coffee tree as well as significant stands of spicebush and native rhododendron.  The vast majority of trees on site are healthy from visual inspection.  A large amount of trees on site would meet neighboring municipalities’ definition of Heritage trees – take one Heritage tree and multiply it by something like 100  Additionally, the large woodland on site includes groupings of many Heritage trees, providing even more benefit than individually located large mature trees.</a:t>
            </a:r>
          </a:p>
        </p:txBody>
      </p:sp>
      <p:sp>
        <p:nvSpPr>
          <p:cNvPr id="4" name="Slide Number Placeholder 3"/>
          <p:cNvSpPr>
            <a:spLocks noGrp="1"/>
          </p:cNvSpPr>
          <p:nvPr>
            <p:ph type="sldNum" sz="quarter" idx="5"/>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1117089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development planned for this area will destroy -- for decades -- a special habitat corridor linked to its sister property, the immediate adjacent biodiversity sanctuary, Stoneleigh, operated by Natural Lands.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1835 County Line Road – with its mature woodland and wetland ecosystem directly connects and compliments Stoneleigh.  The corridor is not even separated by a street – it’s a direct connection.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adapt to climate change, and we have an increasingly fragmented lands,  it is essential to protect habitat corridors to facilitate movement and ecological processes.  Thousands of </a:t>
            </a:r>
            <a:r>
              <a:rPr lang="en-US" dirty="0" err="1"/>
              <a:t>flaural</a:t>
            </a:r>
            <a:r>
              <a:rPr lang="en-US" dirty="0"/>
              <a:t> and faunal species use this ecological corridor – from resident and migrating birds, to tiny pollinators, to the genetics of the native plant community and unique genetics of the native plants in the woodland.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roughly 250 bird species are either year-long residents or migrate through the Villanova area. https://explorer.audubon.org/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Alter field landscape plans to </a:t>
            </a:r>
            <a:r>
              <a:rPr lang="en-US" b="1" i="0" dirty="0">
                <a:solidFill>
                  <a:srgbClr val="222222"/>
                </a:solidFill>
                <a:effectLst/>
                <a:latin typeface="Arial" panose="020B0604020202020204" pitchFamily="34" charset="0"/>
              </a:rPr>
              <a:t>preserve native mature trees and wildlife habitat with the </a:t>
            </a:r>
            <a:r>
              <a:rPr lang="en-US" b="1" i="0" u="sng" dirty="0">
                <a:solidFill>
                  <a:srgbClr val="222222"/>
                </a:solidFill>
                <a:effectLst/>
                <a:latin typeface="Arial" panose="020B0604020202020204" pitchFamily="34" charset="0"/>
              </a:rPr>
              <a:t>highest ecological value</a:t>
            </a:r>
            <a:r>
              <a:rPr lang="en-US" b="1" i="0" dirty="0">
                <a:solidFill>
                  <a:srgbClr val="222222"/>
                </a:solidFill>
                <a:effectLst/>
                <a:latin typeface="Arial" panose="020B0604020202020204" pitchFamily="34" charset="0"/>
              </a:rPr>
              <a:t> on this site</a:t>
            </a:r>
            <a:r>
              <a:rPr lang="en-US" b="0" i="0" dirty="0">
                <a:solidFill>
                  <a:srgbClr val="222222"/>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More significant tree density and quality of native tree stands than neighboring Stoneleigh.</a:t>
            </a:r>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383904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368388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single waterbody in Lower Merion is considered impaired by the EPA.  This includes degraded habitat, PCBs, and sediment from urban runoff.</a:t>
            </a:r>
          </a:p>
          <a:p>
            <a:endParaRPr lang="en-US" dirty="0"/>
          </a:p>
          <a:p>
            <a:r>
              <a:rPr lang="en-US" dirty="0"/>
              <a:t>The Oakwell site includes a wetland near the headwaters of several waterbodies, including </a:t>
            </a:r>
            <a:r>
              <a:rPr lang="en-US" dirty="0" err="1"/>
              <a:t>Hardings</a:t>
            </a:r>
            <a:r>
              <a:rPr lang="en-US" dirty="0"/>
              <a:t> Run, connecting to the Delaware River watershed, as well as unnamed tributaries to Mill Creek, and a tributary to Gulph Creek leading to the Schuylkill River watershed.</a:t>
            </a:r>
          </a:p>
          <a:p>
            <a:endParaRPr lang="en-US" dirty="0"/>
          </a:p>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400998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3/2/2023</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3/2/2023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3/2/2023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3/2/2023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3/2/2023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3/2/2023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3/2/2023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3/2/2023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3/2/2023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3/2/2023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3/2/2023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3/2/2023</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1200" y="1371599"/>
            <a:ext cx="10468864" cy="2252133"/>
          </a:xfrm>
        </p:spPr>
        <p:txBody>
          <a:bodyPr>
            <a:normAutofit fontScale="90000"/>
          </a:bodyPr>
          <a:lstStyle/>
          <a:p>
            <a:r>
              <a:rPr lang="en-US" dirty="0"/>
              <a:t>Save and Preserve Oakwell:</a:t>
            </a:r>
            <a:br>
              <a:rPr lang="en-US" dirty="0"/>
            </a:br>
            <a:r>
              <a:rPr lang="en-US" dirty="0"/>
              <a:t>Ecological connections and ecosystem services under threat</a:t>
            </a:r>
          </a:p>
        </p:txBody>
      </p:sp>
      <p:sp>
        <p:nvSpPr>
          <p:cNvPr id="5" name="Subtitle 4"/>
          <p:cNvSpPr>
            <a:spLocks noGrp="1"/>
          </p:cNvSpPr>
          <p:nvPr>
            <p:ph type="subTitle" idx="1"/>
          </p:nvPr>
        </p:nvSpPr>
        <p:spPr>
          <a:xfrm>
            <a:off x="7196667" y="4707467"/>
            <a:ext cx="4384068" cy="1395285"/>
          </a:xfrm>
        </p:spPr>
        <p:txBody>
          <a:bodyPr>
            <a:normAutofit lnSpcReduction="10000"/>
          </a:bodyPr>
          <a:lstStyle/>
          <a:p>
            <a:r>
              <a:rPr lang="en-US" dirty="0"/>
              <a:t>DCVA Annual Meeting</a:t>
            </a:r>
          </a:p>
          <a:p>
            <a:r>
              <a:rPr lang="en-US" dirty="0"/>
              <a:t>Joe </a:t>
            </a:r>
            <a:r>
              <a:rPr lang="en-US" dirty="0" err="1"/>
              <a:t>MacNeal</a:t>
            </a:r>
            <a:endParaRPr lang="en-US" dirty="0"/>
          </a:p>
          <a:p>
            <a:r>
              <a:rPr lang="en-US" dirty="0"/>
              <a:t>Preserve Oakwell volunteer</a:t>
            </a:r>
          </a:p>
          <a:p>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31393"/>
            <a:ext cx="10972800" cy="1143000"/>
          </a:xfrm>
        </p:spPr>
        <p:txBody>
          <a:bodyPr anchor="b">
            <a:normAutofit/>
          </a:bodyPr>
          <a:lstStyle/>
          <a:p>
            <a:r>
              <a:rPr lang="en-US" sz="4600" dirty="0"/>
              <a:t>Tree Canopy Assessment and Benefits</a:t>
            </a:r>
          </a:p>
        </p:txBody>
      </p:sp>
      <p:pic>
        <p:nvPicPr>
          <p:cNvPr id="5" name="Picture 4">
            <a:extLst>
              <a:ext uri="{FF2B5EF4-FFF2-40B4-BE49-F238E27FC236}">
                <a16:creationId xmlns:a16="http://schemas.microsoft.com/office/drawing/2014/main" id="{F170F7CA-F926-2870-6F92-2D1CE6A9AFCF}"/>
              </a:ext>
            </a:extLst>
          </p:cNvPr>
          <p:cNvPicPr>
            <a:picLocks noChangeAspect="1"/>
          </p:cNvPicPr>
          <p:nvPr/>
        </p:nvPicPr>
        <p:blipFill rotWithShape="1">
          <a:blip r:embed="rId3"/>
          <a:srcRect t="2822"/>
          <a:stretch/>
        </p:blipFill>
        <p:spPr>
          <a:xfrm>
            <a:off x="609600" y="1920085"/>
            <a:ext cx="5384800" cy="4434840"/>
          </a:xfrm>
          <a:prstGeom prst="rect">
            <a:avLst/>
          </a:prstGeom>
          <a:noFill/>
        </p:spPr>
      </p:pic>
      <p:sp>
        <p:nvSpPr>
          <p:cNvPr id="2" name="Content Placeholder 1"/>
          <p:cNvSpPr>
            <a:spLocks noGrp="1"/>
          </p:cNvSpPr>
          <p:nvPr>
            <p:ph sz="half" idx="2"/>
          </p:nvPr>
        </p:nvSpPr>
        <p:spPr>
          <a:xfrm>
            <a:off x="6197600" y="1920085"/>
            <a:ext cx="5384800" cy="4434840"/>
          </a:xfrm>
        </p:spPr>
        <p:txBody>
          <a:bodyPr>
            <a:normAutofit/>
          </a:bodyPr>
          <a:lstStyle/>
          <a:p>
            <a:pPr>
              <a:lnSpc>
                <a:spcPct val="90000"/>
              </a:lnSpc>
            </a:pPr>
            <a:r>
              <a:rPr lang="en-US" dirty="0"/>
              <a:t>72% tree canopy &amp; shrubs</a:t>
            </a:r>
          </a:p>
          <a:p>
            <a:pPr>
              <a:lnSpc>
                <a:spcPct val="90000"/>
              </a:lnSpc>
            </a:pPr>
            <a:r>
              <a:rPr lang="en-US" dirty="0"/>
              <a:t>14 tons of carbon sequestered annually by trees on site</a:t>
            </a:r>
          </a:p>
          <a:p>
            <a:pPr>
              <a:lnSpc>
                <a:spcPct val="90000"/>
              </a:lnSpc>
            </a:pPr>
            <a:r>
              <a:rPr lang="en-US" dirty="0"/>
              <a:t>360 tons of carbon stored in existing trees</a:t>
            </a:r>
          </a:p>
          <a:p>
            <a:pPr>
              <a:lnSpc>
                <a:spcPct val="90000"/>
              </a:lnSpc>
            </a:pPr>
            <a:r>
              <a:rPr lang="en-US" dirty="0"/>
              <a:t>Site removes 785lbs of air pollution annually</a:t>
            </a:r>
          </a:p>
          <a:p>
            <a:pPr>
              <a:lnSpc>
                <a:spcPct val="90000"/>
              </a:lnSpc>
            </a:pPr>
            <a:r>
              <a:rPr lang="en-US" dirty="0"/>
              <a:t>Current-state includes thousands of gallons in hydrological benefits each year</a:t>
            </a:r>
          </a:p>
          <a:p>
            <a:pPr>
              <a:lnSpc>
                <a:spcPct val="90000"/>
              </a:lnSpc>
            </a:pPr>
            <a:endParaRPr lang="en-US" dirty="0"/>
          </a:p>
          <a:p>
            <a:pPr>
              <a:lnSpc>
                <a:spcPct val="90000"/>
              </a:lnSpc>
            </a:pPr>
            <a:endParaRPr lang="en-US" dirty="0"/>
          </a:p>
        </p:txBody>
      </p:sp>
      <p:pic>
        <p:nvPicPr>
          <p:cNvPr id="7" name="Picture 6">
            <a:extLst>
              <a:ext uri="{FF2B5EF4-FFF2-40B4-BE49-F238E27FC236}">
                <a16:creationId xmlns:a16="http://schemas.microsoft.com/office/drawing/2014/main" id="{BA6373DD-39F4-3A45-F2D8-3DA8B24706CB}"/>
              </a:ext>
            </a:extLst>
          </p:cNvPr>
          <p:cNvPicPr>
            <a:picLocks noChangeAspect="1"/>
          </p:cNvPicPr>
          <p:nvPr/>
        </p:nvPicPr>
        <p:blipFill>
          <a:blip r:embed="rId4"/>
          <a:stretch>
            <a:fillRect/>
          </a:stretch>
        </p:blipFill>
        <p:spPr>
          <a:xfrm>
            <a:off x="827023" y="2171700"/>
            <a:ext cx="1095375" cy="1257300"/>
          </a:xfrm>
          <a:prstGeom prst="rect">
            <a:avLst/>
          </a:prstGeom>
        </p:spPr>
      </p:pic>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1143000"/>
          </a:xfrm>
        </p:spPr>
        <p:txBody>
          <a:bodyPr anchor="b">
            <a:normAutofit/>
          </a:bodyPr>
          <a:lstStyle/>
          <a:p>
            <a:r>
              <a:rPr lang="en-US" dirty="0"/>
              <a:t>Ecological corridor</a:t>
            </a:r>
          </a:p>
        </p:txBody>
      </p:sp>
      <p:pic>
        <p:nvPicPr>
          <p:cNvPr id="7" name="Content Placeholder 6" descr="Map&#10;&#10;Description automatically generated">
            <a:extLst>
              <a:ext uri="{FF2B5EF4-FFF2-40B4-BE49-F238E27FC236}">
                <a16:creationId xmlns:a16="http://schemas.microsoft.com/office/drawing/2014/main" id="{75873358-4A72-77F0-E3DC-8F29E0F27B87}"/>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2284" y="2021904"/>
            <a:ext cx="5181600" cy="4072137"/>
          </a:xfrm>
        </p:spPr>
      </p:pic>
      <p:pic>
        <p:nvPicPr>
          <p:cNvPr id="12" name="Content Placeholder 11">
            <a:extLst>
              <a:ext uri="{FF2B5EF4-FFF2-40B4-BE49-F238E27FC236}">
                <a16:creationId xmlns:a16="http://schemas.microsoft.com/office/drawing/2014/main" id="{4EADA1AC-8F5F-8746-FBB6-5C27B201EE25}"/>
              </a:ext>
            </a:extLst>
          </p:cNvPr>
          <p:cNvPicPr>
            <a:picLocks noGrp="1" noChangeAspect="1"/>
          </p:cNvPicPr>
          <p:nvPr>
            <p:ph sz="half" idx="2"/>
          </p:nvPr>
        </p:nvPicPr>
        <p:blipFill>
          <a:blip r:embed="rId4"/>
          <a:stretch>
            <a:fillRect/>
          </a:stretch>
        </p:blipFill>
        <p:spPr>
          <a:xfrm>
            <a:off x="5843862" y="2021904"/>
            <a:ext cx="5925351" cy="4132008"/>
          </a:xfrm>
        </p:spPr>
      </p:pic>
      <p:cxnSp>
        <p:nvCxnSpPr>
          <p:cNvPr id="14" name="Straight Arrow Connector 13">
            <a:extLst>
              <a:ext uri="{FF2B5EF4-FFF2-40B4-BE49-F238E27FC236}">
                <a16:creationId xmlns:a16="http://schemas.microsoft.com/office/drawing/2014/main" id="{6609FEF0-C501-A3F3-BDA2-F36915868537}"/>
              </a:ext>
            </a:extLst>
          </p:cNvPr>
          <p:cNvCxnSpPr/>
          <p:nvPr/>
        </p:nvCxnSpPr>
        <p:spPr>
          <a:xfrm>
            <a:off x="1524000" y="3200400"/>
            <a:ext cx="6007509" cy="12486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2600-8A6E-4B5A-A046-E75D1585F6E8}"/>
              </a:ext>
            </a:extLst>
          </p:cNvPr>
          <p:cNvSpPr>
            <a:spLocks noGrp="1"/>
          </p:cNvSpPr>
          <p:nvPr>
            <p:ph type="title"/>
          </p:nvPr>
        </p:nvSpPr>
        <p:spPr>
          <a:xfrm>
            <a:off x="1890710" y="556456"/>
            <a:ext cx="9687499" cy="756418"/>
          </a:xfrm>
        </p:spPr>
        <p:txBody>
          <a:bodyPr>
            <a:normAutofit fontScale="90000"/>
          </a:bodyPr>
          <a:lstStyle/>
          <a:p>
            <a:r>
              <a:rPr lang="en-US" dirty="0"/>
              <a:t>Ecological corridor</a:t>
            </a:r>
          </a:p>
        </p:txBody>
      </p:sp>
      <p:pic>
        <p:nvPicPr>
          <p:cNvPr id="16" name="Picture 15" descr="A picture containing tree, outdoor, ground, forest&#10;&#10;Description automatically generated">
            <a:extLst>
              <a:ext uri="{FF2B5EF4-FFF2-40B4-BE49-F238E27FC236}">
                <a16:creationId xmlns:a16="http://schemas.microsoft.com/office/drawing/2014/main" id="{179C6901-5D33-4CC2-7B79-8830922909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56" y="1489142"/>
            <a:ext cx="5062196" cy="3374797"/>
          </a:xfrm>
          <a:prstGeom prst="rect">
            <a:avLst/>
          </a:prstGeom>
        </p:spPr>
      </p:pic>
      <p:pic>
        <p:nvPicPr>
          <p:cNvPr id="20" name="Content Placeholder 19" descr="A dirt path through a forest&#10;&#10;Description automatically generated with low confidence">
            <a:extLst>
              <a:ext uri="{FF2B5EF4-FFF2-40B4-BE49-F238E27FC236}">
                <a16:creationId xmlns:a16="http://schemas.microsoft.com/office/drawing/2014/main" id="{736CC290-6144-DC18-3A84-68D84349D6D3}"/>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5976287" y="2798284"/>
            <a:ext cx="5601922" cy="3734614"/>
          </a:xfrm>
        </p:spPr>
      </p:pic>
    </p:spTree>
    <p:extLst>
      <p:ext uri="{BB962C8B-B14F-4D97-AF65-F5344CB8AC3E}">
        <p14:creationId xmlns:p14="http://schemas.microsoft.com/office/powerpoint/2010/main" val="277441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9AD78-E6D9-CB99-50F0-620E54EB209E}"/>
              </a:ext>
            </a:extLst>
          </p:cNvPr>
          <p:cNvSpPr>
            <a:spLocks noGrp="1"/>
          </p:cNvSpPr>
          <p:nvPr>
            <p:ph type="title"/>
          </p:nvPr>
        </p:nvSpPr>
        <p:spPr>
          <a:xfrm>
            <a:off x="1525836" y="425164"/>
            <a:ext cx="9140328" cy="966970"/>
          </a:xfrm>
        </p:spPr>
        <p:txBody>
          <a:bodyPr/>
          <a:lstStyle/>
          <a:p>
            <a:r>
              <a:rPr lang="en-US" dirty="0"/>
              <a:t>Ecological corridor</a:t>
            </a:r>
          </a:p>
        </p:txBody>
      </p:sp>
      <p:pic>
        <p:nvPicPr>
          <p:cNvPr id="7" name="Content Placeholder 6" descr="Looking up at trees and blue sky&#10;&#10;Description automatically generated with low confidence">
            <a:extLst>
              <a:ext uri="{FF2B5EF4-FFF2-40B4-BE49-F238E27FC236}">
                <a16:creationId xmlns:a16="http://schemas.microsoft.com/office/drawing/2014/main" id="{2DD9B3BC-7166-FEFD-CE3D-65056F9C6FF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7669794" y="2551795"/>
            <a:ext cx="4435475" cy="3326606"/>
          </a:xfrm>
        </p:spPr>
      </p:pic>
      <p:pic>
        <p:nvPicPr>
          <p:cNvPr id="9" name="Content Placeholder 8" descr="A picture containing tree, outdoor, plant&#10;&#10;Description automatically generated">
            <a:extLst>
              <a:ext uri="{FF2B5EF4-FFF2-40B4-BE49-F238E27FC236}">
                <a16:creationId xmlns:a16="http://schemas.microsoft.com/office/drawing/2014/main" id="{F1A1BA1B-3503-715B-4763-63FC35E8DA4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3786699" y="2551795"/>
            <a:ext cx="4435475" cy="3326606"/>
          </a:xfrm>
        </p:spPr>
      </p:pic>
      <p:pic>
        <p:nvPicPr>
          <p:cNvPr id="5" name="Picture 4" descr="A picture containing tree, outdoor, plant, park&#10;&#10;Description automatically generated">
            <a:extLst>
              <a:ext uri="{FF2B5EF4-FFF2-40B4-BE49-F238E27FC236}">
                <a16:creationId xmlns:a16="http://schemas.microsoft.com/office/drawing/2014/main" id="{110F3166-7CC5-1C78-1D49-9C8780AB27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5839" y="2552349"/>
            <a:ext cx="4434841" cy="3326130"/>
          </a:xfrm>
          <a:prstGeom prst="rect">
            <a:avLst/>
          </a:prstGeom>
        </p:spPr>
      </p:pic>
    </p:spTree>
    <p:extLst>
      <p:ext uri="{BB962C8B-B14F-4D97-AF65-F5344CB8AC3E}">
        <p14:creationId xmlns:p14="http://schemas.microsoft.com/office/powerpoint/2010/main" val="334198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1143000"/>
          </a:xfrm>
        </p:spPr>
        <p:txBody>
          <a:bodyPr anchor="b">
            <a:normAutofit/>
          </a:bodyPr>
          <a:lstStyle/>
          <a:p>
            <a:r>
              <a:rPr lang="en-US" dirty="0"/>
              <a:t>Watershed impact</a:t>
            </a:r>
          </a:p>
        </p:txBody>
      </p:sp>
      <p:pic>
        <p:nvPicPr>
          <p:cNvPr id="5" name="Content Placeholder 4" descr="Map&#10;&#10;Description automatically generated">
            <a:extLst>
              <a:ext uri="{FF2B5EF4-FFF2-40B4-BE49-F238E27FC236}">
                <a16:creationId xmlns:a16="http://schemas.microsoft.com/office/drawing/2014/main" id="{7716BE87-32DE-7A26-4F49-DA4C3D499745}"/>
              </a:ext>
            </a:extLst>
          </p:cNvPr>
          <p:cNvPicPr>
            <a:picLocks noGrp="1" noChangeAspect="1"/>
          </p:cNvPicPr>
          <p:nvPr>
            <p:ph sz="half" idx="1"/>
          </p:nvPr>
        </p:nvPicPr>
        <p:blipFill>
          <a:blip r:embed="rId3"/>
          <a:stretch>
            <a:fillRect/>
          </a:stretch>
        </p:blipFill>
        <p:spPr>
          <a:xfrm>
            <a:off x="609600" y="2030702"/>
            <a:ext cx="5384800" cy="4213605"/>
          </a:xfrm>
          <a:noFill/>
        </p:spPr>
      </p:pic>
      <p:sp>
        <p:nvSpPr>
          <p:cNvPr id="10" name="Content Placeholder 3">
            <a:extLst>
              <a:ext uri="{FF2B5EF4-FFF2-40B4-BE49-F238E27FC236}">
                <a16:creationId xmlns:a16="http://schemas.microsoft.com/office/drawing/2014/main" id="{9BE309CA-5A91-73D2-DDBA-06A164F5DA48}"/>
              </a:ext>
            </a:extLst>
          </p:cNvPr>
          <p:cNvSpPr>
            <a:spLocks noGrp="1"/>
          </p:cNvSpPr>
          <p:nvPr>
            <p:ph sz="half" idx="2"/>
          </p:nvPr>
        </p:nvSpPr>
        <p:spPr>
          <a:xfrm>
            <a:off x="6197600" y="1920085"/>
            <a:ext cx="5384800" cy="4434840"/>
          </a:xfrm>
        </p:spPr>
        <p:txBody>
          <a:bodyPr/>
          <a:lstStyle/>
          <a:p>
            <a:r>
              <a:rPr lang="en-US" dirty="0"/>
              <a:t>Every single waterbody in Lower Merion is considered impaired by the EPA</a:t>
            </a:r>
          </a:p>
          <a:p>
            <a:r>
              <a:rPr lang="en-US" dirty="0"/>
              <a:t>Removal of 500+ trees will have local and further reaching impacts</a:t>
            </a:r>
          </a:p>
          <a:p>
            <a:endParaRPr lang="en-US" dirty="0"/>
          </a:p>
          <a:p>
            <a:endParaRPr lang="en-US" dirty="0"/>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5125</TotalTime>
  <Words>664</Words>
  <Application>Microsoft Office PowerPoint</Application>
  <PresentationFormat>Widescreen</PresentationFormat>
  <Paragraphs>46</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Century Gothic</vt:lpstr>
      <vt:lpstr>Palatino Linotype</vt:lpstr>
      <vt:lpstr>Wingdings 2</vt:lpstr>
      <vt:lpstr>Presentation on brainstorming</vt:lpstr>
      <vt:lpstr>Save and Preserve Oakwell: Ecological connections and ecosystem services under threat</vt:lpstr>
      <vt:lpstr>Tree Canopy Assessment and Benefits</vt:lpstr>
      <vt:lpstr>Ecological corridor</vt:lpstr>
      <vt:lpstr>Ecological corridor</vt:lpstr>
      <vt:lpstr>Ecological corridor</vt:lpstr>
      <vt:lpstr>Watershed 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LMSD-Oakwell  Development</dc:title>
  <dc:creator>J MurNeal</dc:creator>
  <cp:lastModifiedBy>J MurNeal</cp:lastModifiedBy>
  <cp:revision>30</cp:revision>
  <dcterms:created xsi:type="dcterms:W3CDTF">2022-10-23T02:00:58Z</dcterms:created>
  <dcterms:modified xsi:type="dcterms:W3CDTF">2023-03-03T02:22:01Z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